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60" r:id="rId7"/>
    <p:sldId id="261" r:id="rId8"/>
    <p:sldId id="259" r:id="rId9"/>
    <p:sldId id="262" r:id="rId10"/>
    <p:sldId id="258" r:id="rId11"/>
    <p:sldId id="264" r:id="rId12"/>
    <p:sldId id="265" r:id="rId13"/>
    <p:sldId id="276" r:id="rId14"/>
    <p:sldId id="266" r:id="rId15"/>
    <p:sldId id="267" r:id="rId16"/>
    <p:sldId id="268" r:id="rId17"/>
    <p:sldId id="269" r:id="rId18"/>
    <p:sldId id="270" r:id="rId19"/>
    <p:sldId id="271" r:id="rId20"/>
    <p:sldId id="272" r:id="rId21"/>
    <p:sldId id="273" r:id="rId22"/>
    <p:sldId id="274"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3/30/2021</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4117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1353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7410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07774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08746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74129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07835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2204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2143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12470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185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0334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10977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16889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5448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2719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68847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3/30/2021</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049341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jpeg"/><Relationship Id="rId5" Type="http://schemas.openxmlformats.org/officeDocument/2006/relationships/image" Target="../media/image3.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gif"/><Relationship Id="rId5" Type="http://schemas.openxmlformats.org/officeDocument/2006/relationships/image" Target="../media/image26.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3B4B414C-D193-44E6-8D11-D39869B79B04}"/>
              </a:ext>
            </a:extLst>
          </p:cNvPr>
          <p:cNvPicPr>
            <a:picLocks noChangeAspect="1"/>
          </p:cNvPicPr>
          <p:nvPr/>
        </p:nvPicPr>
        <p:blipFill rotWithShape="1">
          <a:blip r:embed="rId4"/>
          <a:srcRect t="9703" b="6028"/>
          <a:stretch/>
        </p:blipFill>
        <p:spPr>
          <a:xfrm>
            <a:off x="20" y="10"/>
            <a:ext cx="12191980" cy="6857990"/>
          </a:xfrm>
          <a:prstGeom prst="rect">
            <a:avLst/>
          </a:prstGeom>
        </p:spPr>
      </p:pic>
      <p:sp>
        <p:nvSpPr>
          <p:cNvPr id="41" name="Rectangle 40">
            <a:extLst>
              <a:ext uri="{FF2B5EF4-FFF2-40B4-BE49-F238E27FC236}">
                <a16:creationId xmlns:a16="http://schemas.microsoft.com/office/drawing/2014/main" id="{C2A2366C-96BE-4587-BABC-529047265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557" y="3336063"/>
            <a:ext cx="7055369" cy="228613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B7B96F-30D2-4DD7-9D74-6091F1A4099F}"/>
              </a:ext>
            </a:extLst>
          </p:cNvPr>
          <p:cNvSpPr>
            <a:spLocks noGrp="1"/>
          </p:cNvSpPr>
          <p:nvPr>
            <p:ph type="ctrTitle"/>
          </p:nvPr>
        </p:nvSpPr>
        <p:spPr>
          <a:xfrm>
            <a:off x="4830184" y="3531612"/>
            <a:ext cx="6672838" cy="1414311"/>
          </a:xfrm>
        </p:spPr>
        <p:txBody>
          <a:bodyPr>
            <a:normAutofit/>
          </a:bodyPr>
          <a:lstStyle/>
          <a:p>
            <a:pPr>
              <a:lnSpc>
                <a:spcPct val="90000"/>
              </a:lnSpc>
            </a:pPr>
            <a:r>
              <a:rPr lang="en-US" sz="4400"/>
              <a:t>Marjori Godlin Roemer</a:t>
            </a:r>
            <a:br>
              <a:rPr lang="en-US" sz="4400"/>
            </a:br>
            <a:r>
              <a:rPr lang="en-US" sz="4400"/>
              <a:t>"Which Reader's Response"</a:t>
            </a:r>
          </a:p>
        </p:txBody>
      </p:sp>
      <p:pic>
        <p:nvPicPr>
          <p:cNvPr id="3" name="Slide 1">
            <a:hlinkClick r:id="" action="ppaction://media"/>
            <a:extLst>
              <a:ext uri="{FF2B5EF4-FFF2-40B4-BE49-F238E27FC236}">
                <a16:creationId xmlns:a16="http://schemas.microsoft.com/office/drawing/2014/main" id="{AC8F6542-E436-423A-8736-7CA53D0EC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9625" y="5849937"/>
            <a:ext cx="730250" cy="730250"/>
          </a:xfrm>
          <a:prstGeom prst="rect">
            <a:avLst/>
          </a:prstGeom>
        </p:spPr>
      </p:pic>
    </p:spTree>
    <p:extLst>
      <p:ext uri="{BB962C8B-B14F-4D97-AF65-F5344CB8AC3E}">
        <p14:creationId xmlns:p14="http://schemas.microsoft.com/office/powerpoint/2010/main" val="38723452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3040"/>
                            </p:stCondLst>
                            <p:childTnLst>
                              <p:par>
                                <p:cTn id="9" presetID="1" presetClass="mediacall" presetSubtype="0" fill="hold" nodeType="after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F259DF9-95E1-4446-A210-BB8691ED1CCF}"/>
              </a:ext>
            </a:extLst>
          </p:cNvPr>
          <p:cNvPicPr>
            <a:picLocks noGrp="1" noChangeAspect="1"/>
          </p:cNvPicPr>
          <p:nvPr>
            <p:ph idx="1"/>
          </p:nvPr>
        </p:nvPicPr>
        <p:blipFill rotWithShape="1">
          <a:blip r:embed="rId4"/>
          <a:srcRect b="5655"/>
          <a:stretch/>
        </p:blipFill>
        <p:spPr>
          <a:xfrm>
            <a:off x="3943393" y="638354"/>
            <a:ext cx="5862547" cy="4851955"/>
          </a:xfrm>
        </p:spPr>
      </p:pic>
      <p:pic>
        <p:nvPicPr>
          <p:cNvPr id="4" name="Record (online-voice-recorder.com) (5)">
            <a:hlinkClick r:id="" action="ppaction://media"/>
            <a:extLst>
              <a:ext uri="{FF2B5EF4-FFF2-40B4-BE49-F238E27FC236}">
                <a16:creationId xmlns:a16="http://schemas.microsoft.com/office/drawing/2014/main" id="{327C7955-8C5F-4334-9F4E-8A76D9BE27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21630" y="5853082"/>
            <a:ext cx="730250" cy="730250"/>
          </a:xfrm>
          <a:prstGeom prst="rect">
            <a:avLst/>
          </a:prstGeom>
        </p:spPr>
      </p:pic>
    </p:spTree>
    <p:extLst>
      <p:ext uri="{BB962C8B-B14F-4D97-AF65-F5344CB8AC3E}">
        <p14:creationId xmlns:p14="http://schemas.microsoft.com/office/powerpoint/2010/main" val="353184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43E0-5195-4BFF-8C9D-9B606D7D4522}"/>
              </a:ext>
            </a:extLst>
          </p:cNvPr>
          <p:cNvSpPr>
            <a:spLocks noGrp="1"/>
          </p:cNvSpPr>
          <p:nvPr>
            <p:ph type="title"/>
          </p:nvPr>
        </p:nvSpPr>
        <p:spPr/>
        <p:txBody>
          <a:bodyPr/>
          <a:lstStyle/>
          <a:p>
            <a:r>
              <a:rPr lang="en-US"/>
              <a:t>Poetry  In Connection With the Reader Response Method</a:t>
            </a:r>
          </a:p>
        </p:txBody>
      </p:sp>
      <p:pic>
        <p:nvPicPr>
          <p:cNvPr id="4" name="Picture 4">
            <a:extLst>
              <a:ext uri="{FF2B5EF4-FFF2-40B4-BE49-F238E27FC236}">
                <a16:creationId xmlns:a16="http://schemas.microsoft.com/office/drawing/2014/main" id="{FED3E345-2229-4369-83E0-D2DB341A7F7E}"/>
              </a:ext>
            </a:extLst>
          </p:cNvPr>
          <p:cNvPicPr>
            <a:picLocks noGrp="1" noChangeAspect="1"/>
          </p:cNvPicPr>
          <p:nvPr>
            <p:ph idx="1"/>
          </p:nvPr>
        </p:nvPicPr>
        <p:blipFill>
          <a:blip r:embed="rId4"/>
          <a:stretch>
            <a:fillRect/>
          </a:stretch>
        </p:blipFill>
        <p:spPr>
          <a:xfrm>
            <a:off x="3620838" y="2666999"/>
            <a:ext cx="5745657" cy="3124201"/>
          </a:xfrm>
        </p:spPr>
      </p:pic>
      <p:pic>
        <p:nvPicPr>
          <p:cNvPr id="3" name="Slide 1">
            <a:hlinkClick r:id="" action="ppaction://media"/>
            <a:extLst>
              <a:ext uri="{FF2B5EF4-FFF2-40B4-BE49-F238E27FC236}">
                <a16:creationId xmlns:a16="http://schemas.microsoft.com/office/drawing/2014/main" id="{AD8B8173-7755-4E56-B86D-2C9B11920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10988" y="4990441"/>
            <a:ext cx="730250" cy="730250"/>
          </a:xfrm>
          <a:prstGeom prst="rect">
            <a:avLst/>
          </a:prstGeom>
        </p:spPr>
      </p:pic>
    </p:spTree>
    <p:extLst>
      <p:ext uri="{BB962C8B-B14F-4D97-AF65-F5344CB8AC3E}">
        <p14:creationId xmlns:p14="http://schemas.microsoft.com/office/powerpoint/2010/main" val="365853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4414FC-9CA5-40F8-AE66-5F3136DE7EA0}"/>
              </a:ext>
            </a:extLst>
          </p:cNvPr>
          <p:cNvSpPr>
            <a:spLocks noGrp="1"/>
          </p:cNvSpPr>
          <p:nvPr>
            <p:ph type="title"/>
          </p:nvPr>
        </p:nvSpPr>
        <p:spPr>
          <a:xfrm>
            <a:off x="8041742" y="648930"/>
            <a:ext cx="3461281" cy="3347337"/>
          </a:xfrm>
        </p:spPr>
        <p:txBody>
          <a:bodyPr vert="horz" lIns="91440" tIns="45720" rIns="91440" bIns="45720" rtlCol="0" anchor="b">
            <a:normAutofit/>
          </a:bodyPr>
          <a:lstStyle/>
          <a:p>
            <a:pPr algn="r"/>
            <a:r>
              <a:rPr lang="en-US" sz="4800"/>
              <a:t>Why do people hate poetry?</a:t>
            </a:r>
          </a:p>
        </p:txBody>
      </p:sp>
      <p:grpSp>
        <p:nvGrpSpPr>
          <p:cNvPr id="19" name="Group 18">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0"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1"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2"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3"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4"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5"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7"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aphical user interface&#10;&#10;Description automatically generated">
            <a:extLst>
              <a:ext uri="{FF2B5EF4-FFF2-40B4-BE49-F238E27FC236}">
                <a16:creationId xmlns:a16="http://schemas.microsoft.com/office/drawing/2014/main" id="{4B8E2675-031F-4E9A-8CE5-680C31FCA629}"/>
              </a:ext>
            </a:extLst>
          </p:cNvPr>
          <p:cNvPicPr>
            <a:picLocks noGrp="1" noChangeAspect="1"/>
          </p:cNvPicPr>
          <p:nvPr>
            <p:ph idx="1"/>
          </p:nvPr>
        </p:nvPicPr>
        <p:blipFill>
          <a:blip r:embed="rId5"/>
          <a:stretch>
            <a:fillRect/>
          </a:stretch>
        </p:blipFill>
        <p:spPr>
          <a:xfrm>
            <a:off x="1805585" y="1011765"/>
            <a:ext cx="4546708" cy="4546708"/>
          </a:xfrm>
          <a:prstGeom prst="rect">
            <a:avLst/>
          </a:prstGeom>
        </p:spPr>
      </p:pic>
      <p:pic>
        <p:nvPicPr>
          <p:cNvPr id="3" name="Slide 2">
            <a:hlinkClick r:id="" action="ppaction://media"/>
            <a:extLst>
              <a:ext uri="{FF2B5EF4-FFF2-40B4-BE49-F238E27FC236}">
                <a16:creationId xmlns:a16="http://schemas.microsoft.com/office/drawing/2014/main" id="{DC9EE19C-C7E7-4FAD-BD9B-FFB37FCBC2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86837" y="4990441"/>
            <a:ext cx="730250" cy="730250"/>
          </a:xfrm>
          <a:prstGeom prst="rect">
            <a:avLst/>
          </a:prstGeom>
        </p:spPr>
      </p:pic>
    </p:spTree>
    <p:extLst>
      <p:ext uri="{BB962C8B-B14F-4D97-AF65-F5344CB8AC3E}">
        <p14:creationId xmlns:p14="http://schemas.microsoft.com/office/powerpoint/2010/main" val="23163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5E299-BB67-4C4E-931C-4AE2CF97FE29}"/>
              </a:ext>
            </a:extLst>
          </p:cNvPr>
          <p:cNvSpPr>
            <a:spLocks noGrp="1"/>
          </p:cNvSpPr>
          <p:nvPr>
            <p:ph type="title"/>
          </p:nvPr>
        </p:nvSpPr>
        <p:spPr>
          <a:xfrm>
            <a:off x="1484311" y="685800"/>
            <a:ext cx="10018713" cy="1752599"/>
          </a:xfrm>
        </p:spPr>
        <p:txBody>
          <a:bodyPr>
            <a:normAutofit/>
          </a:bodyPr>
          <a:lstStyle/>
          <a:p>
            <a:r>
              <a:rPr lang="en-US" i="1"/>
              <a:t>World of the Future, We Thirsted</a:t>
            </a:r>
          </a:p>
        </p:txBody>
      </p:sp>
      <p:pic>
        <p:nvPicPr>
          <p:cNvPr id="4" name="Picture 4" descr="A picture containing text, outdoor, plaque, sign&#10;&#10;Description automatically generated">
            <a:extLst>
              <a:ext uri="{FF2B5EF4-FFF2-40B4-BE49-F238E27FC236}">
                <a16:creationId xmlns:a16="http://schemas.microsoft.com/office/drawing/2014/main" id="{3B37920E-DEFC-4C0B-9F28-EF4141D9BFFA}"/>
              </a:ext>
            </a:extLst>
          </p:cNvPr>
          <p:cNvPicPr>
            <a:picLocks noChangeAspect="1"/>
          </p:cNvPicPr>
          <p:nvPr/>
        </p:nvPicPr>
        <p:blipFill>
          <a:blip r:embed="rId5"/>
          <a:stretch>
            <a:fillRect/>
          </a:stretch>
        </p:blipFill>
        <p:spPr>
          <a:xfrm>
            <a:off x="1652155" y="3153670"/>
            <a:ext cx="3959211" cy="222705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8DE2AB95-3F94-4821-83E3-D05F1CA82888}"/>
              </a:ext>
            </a:extLst>
          </p:cNvPr>
          <p:cNvSpPr>
            <a:spLocks noGrp="1"/>
          </p:cNvSpPr>
          <p:nvPr>
            <p:ph idx="1"/>
          </p:nvPr>
        </p:nvSpPr>
        <p:spPr>
          <a:xfrm>
            <a:off x="6016336" y="2666999"/>
            <a:ext cx="5486687" cy="3124201"/>
          </a:xfrm>
        </p:spPr>
        <p:txBody>
          <a:bodyPr anchor="t">
            <a:normAutofit/>
          </a:bodyPr>
          <a:lstStyle/>
          <a:p>
            <a:pPr marL="0" indent="0">
              <a:buClr>
                <a:srgbClr val="1287C3"/>
              </a:buClr>
              <a:buNone/>
            </a:pPr>
            <a:r>
              <a:rPr lang="en-US" sz="2200">
                <a:ea typeface="+mn-lt"/>
                <a:cs typeface="+mn-lt"/>
              </a:rPr>
              <a:t>"Straws, plastic caps, crushed cans,                    </a:t>
            </a:r>
            <a:endParaRPr lang="en-US" sz="2200"/>
          </a:p>
          <a:p>
            <a:pPr marL="0" indent="0">
              <a:buClr>
                <a:srgbClr val="1287C3"/>
              </a:buClr>
              <a:buNone/>
            </a:pPr>
            <a:r>
              <a:rPr lang="en-US" sz="2200">
                <a:ea typeface="+mn-lt"/>
                <a:cs typeface="+mn-lt"/>
              </a:rPr>
              <a:t>in a three-block walk you could fill a sack. </a:t>
            </a:r>
            <a:endParaRPr lang="en-US" sz="2200"/>
          </a:p>
          <a:p>
            <a:pPr marL="0" indent="0">
              <a:buClr>
                <a:srgbClr val="1287C3"/>
              </a:buClr>
              <a:buNone/>
            </a:pPr>
            <a:r>
              <a:rPr lang="en-US" sz="2200">
                <a:ea typeface="+mn-lt"/>
                <a:cs typeface="+mn-lt"/>
              </a:rPr>
              <a:t>As if we could replenish spirits quickly, </a:t>
            </a:r>
            <a:endParaRPr lang="en-US" sz="2200"/>
          </a:p>
          <a:p>
            <a:pPr marL="0" indent="0">
              <a:buClr>
                <a:srgbClr val="1287C3"/>
              </a:buClr>
              <a:buNone/>
            </a:pPr>
            <a:r>
              <a:rPr lang="en-US" sz="2200">
                <a:ea typeface="+mn-lt"/>
                <a:cs typeface="+mn-lt"/>
              </a:rPr>
              <a:t>pitching containers without remorse —who did we imagine would pick them up?"</a:t>
            </a:r>
            <a:endParaRPr lang="en-US" sz="2200"/>
          </a:p>
          <a:p>
            <a:pPr marL="0" indent="0">
              <a:buClr>
                <a:srgbClr val="1287C3"/>
              </a:buClr>
              <a:buNone/>
            </a:pPr>
            <a:br>
              <a:rPr lang="en-US" sz="2200"/>
            </a:br>
            <a:endParaRPr lang="en-US" sz="2200"/>
          </a:p>
        </p:txBody>
      </p:sp>
      <p:pic>
        <p:nvPicPr>
          <p:cNvPr id="5" name="Slide 3">
            <a:hlinkClick r:id="" action="ppaction://media"/>
            <a:extLst>
              <a:ext uri="{FF2B5EF4-FFF2-40B4-BE49-F238E27FC236}">
                <a16:creationId xmlns:a16="http://schemas.microsoft.com/office/drawing/2014/main" id="{7F4C1172-E9BC-4759-804F-2C6B5E478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02762" y="4947309"/>
            <a:ext cx="730250" cy="730250"/>
          </a:xfrm>
          <a:prstGeom prst="rect">
            <a:avLst/>
          </a:prstGeom>
        </p:spPr>
      </p:pic>
    </p:spTree>
    <p:extLst>
      <p:ext uri="{BB962C8B-B14F-4D97-AF65-F5344CB8AC3E}">
        <p14:creationId xmlns:p14="http://schemas.microsoft.com/office/powerpoint/2010/main" val="7067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3" name="Picture 3">
            <a:extLst>
              <a:ext uri="{FF2B5EF4-FFF2-40B4-BE49-F238E27FC236}">
                <a16:creationId xmlns:a16="http://schemas.microsoft.com/office/drawing/2014/main" id="{8BD455A1-7CA7-44D0-98D6-80ADA56FB1B6}"/>
              </a:ext>
            </a:extLst>
          </p:cNvPr>
          <p:cNvPicPr>
            <a:picLocks noChangeAspect="1"/>
          </p:cNvPicPr>
          <p:nvPr/>
        </p:nvPicPr>
        <p:blipFill>
          <a:blip r:embed="rId5"/>
          <a:stretch>
            <a:fillRect/>
          </a:stretch>
        </p:blipFill>
        <p:spPr>
          <a:xfrm>
            <a:off x="1364608" y="1649032"/>
            <a:ext cx="4548682" cy="402863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TextBox 1">
            <a:extLst>
              <a:ext uri="{FF2B5EF4-FFF2-40B4-BE49-F238E27FC236}">
                <a16:creationId xmlns:a16="http://schemas.microsoft.com/office/drawing/2014/main" id="{60575649-4CBD-4C00-AF82-0A251E8ED33F}"/>
              </a:ext>
            </a:extLst>
          </p:cNvPr>
          <p:cNvSpPr txBox="1"/>
          <p:nvPr/>
        </p:nvSpPr>
        <p:spPr>
          <a:xfrm>
            <a:off x="6016336" y="2666999"/>
            <a:ext cx="5486687" cy="312420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defTabSz="457200">
              <a:spcBef>
                <a:spcPct val="20000"/>
              </a:spcBef>
              <a:spcAft>
                <a:spcPts val="600"/>
              </a:spcAft>
              <a:buClr>
                <a:schemeClr val="accent1">
                  <a:lumMod val="75000"/>
                </a:schemeClr>
              </a:buClr>
              <a:buSzPct val="145000"/>
              <a:buFont typeface="Arial"/>
              <a:buChar char="•"/>
            </a:pPr>
            <a:r>
              <a:rPr lang="en-US" sz="2000"/>
              <a:t>"Social purposes of education = is to reinforce the status quo and the lines demarking privilege, then it is an initiation into the values and manners of the dominant class. As such, it demands that its initiates give up any modes of behavior that conflict with the dominant values. Of course, most of us would prefer not to define our labor in this way. We don't generally view ourselves as apologists for a system or members of a conspiracy to inculcate a specific set of values (917)"</a:t>
            </a:r>
          </a:p>
          <a:p>
            <a:pPr defTabSz="457200">
              <a:spcBef>
                <a:spcPct val="20000"/>
              </a:spcBef>
              <a:spcAft>
                <a:spcPts val="600"/>
              </a:spcAft>
              <a:buClr>
                <a:schemeClr val="accent1">
                  <a:lumMod val="75000"/>
                </a:schemeClr>
              </a:buClr>
              <a:buSzPct val="145000"/>
              <a:buFont typeface="Arial"/>
              <a:buChar char="•"/>
            </a:pPr>
            <a:endParaRPr lang="en-US"/>
          </a:p>
        </p:txBody>
      </p:sp>
      <p:pic>
        <p:nvPicPr>
          <p:cNvPr id="4" name="Slide 4">
            <a:hlinkClick r:id="" action="ppaction://media"/>
            <a:extLst>
              <a:ext uri="{FF2B5EF4-FFF2-40B4-BE49-F238E27FC236}">
                <a16:creationId xmlns:a16="http://schemas.microsoft.com/office/drawing/2014/main" id="{5EA05F19-DA26-4FF0-96CB-9CAF863815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7498" y="1755535"/>
            <a:ext cx="730250" cy="730250"/>
          </a:xfrm>
          <a:prstGeom prst="rect">
            <a:avLst/>
          </a:prstGeom>
        </p:spPr>
      </p:pic>
    </p:spTree>
    <p:extLst>
      <p:ext uri="{BB962C8B-B14F-4D97-AF65-F5344CB8AC3E}">
        <p14:creationId xmlns:p14="http://schemas.microsoft.com/office/powerpoint/2010/main" val="275705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C94C-0743-4F28-94D3-88BA55116BE5}"/>
              </a:ext>
            </a:extLst>
          </p:cNvPr>
          <p:cNvSpPr>
            <a:spLocks noGrp="1"/>
          </p:cNvSpPr>
          <p:nvPr>
            <p:ph type="ctrTitle"/>
          </p:nvPr>
        </p:nvSpPr>
        <p:spPr>
          <a:xfrm>
            <a:off x="4089399" y="4562856"/>
            <a:ext cx="7413623" cy="898149"/>
          </a:xfrm>
        </p:spPr>
        <p:txBody>
          <a:bodyPr>
            <a:normAutofit/>
          </a:bodyPr>
          <a:lstStyle/>
          <a:p>
            <a:r>
              <a:rPr lang="en-US" sz="4800"/>
              <a:t>Imagination=The Future</a:t>
            </a:r>
          </a:p>
        </p:txBody>
      </p:sp>
      <p:sp>
        <p:nvSpPr>
          <p:cNvPr id="9" name="Rounded Rectangle 6">
            <a:extLst>
              <a:ext uri="{FF2B5EF4-FFF2-40B4-BE49-F238E27FC236}">
                <a16:creationId xmlns:a16="http://schemas.microsoft.com/office/drawing/2014/main" id="{56E390B6-47E3-4ADD-9C03-196F6434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609600"/>
            <a:ext cx="7833360" cy="3633216"/>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fabric&#10;&#10;Description automatically generated">
            <a:extLst>
              <a:ext uri="{FF2B5EF4-FFF2-40B4-BE49-F238E27FC236}">
                <a16:creationId xmlns:a16="http://schemas.microsoft.com/office/drawing/2014/main" id="{C3FC650E-C236-4D29-A28B-34E941B7128A}"/>
              </a:ext>
            </a:extLst>
          </p:cNvPr>
          <p:cNvPicPr>
            <a:picLocks noChangeAspect="1"/>
          </p:cNvPicPr>
          <p:nvPr/>
        </p:nvPicPr>
        <p:blipFill rotWithShape="1">
          <a:blip r:embed="rId5"/>
          <a:srcRect t="5717" r="2" b="16049"/>
          <a:stretch/>
        </p:blipFill>
        <p:spPr>
          <a:xfrm>
            <a:off x="4045131" y="975360"/>
            <a:ext cx="7175863" cy="2947416"/>
          </a:xfrm>
          <a:prstGeom prst="rect">
            <a:avLst/>
          </a:prstGeom>
        </p:spPr>
      </p:pic>
      <p:pic>
        <p:nvPicPr>
          <p:cNvPr id="5" name="Slide 5">
            <a:hlinkClick r:id="" action="ppaction://media"/>
            <a:extLst>
              <a:ext uri="{FF2B5EF4-FFF2-40B4-BE49-F238E27FC236}">
                <a16:creationId xmlns:a16="http://schemas.microsoft.com/office/drawing/2014/main" id="{BF6C3750-8D78-468C-B323-EA9D7E4B8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0648" y="4731649"/>
            <a:ext cx="730250" cy="730250"/>
          </a:xfrm>
          <a:prstGeom prst="rect">
            <a:avLst/>
          </a:prstGeom>
        </p:spPr>
      </p:pic>
    </p:spTree>
    <p:extLst>
      <p:ext uri="{BB962C8B-B14F-4D97-AF65-F5344CB8AC3E}">
        <p14:creationId xmlns:p14="http://schemas.microsoft.com/office/powerpoint/2010/main" val="59159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2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8"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28" name="Rectangle 27">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3EE59-7411-4D45-8B33-EF0981534585}"/>
              </a:ext>
            </a:extLst>
          </p:cNvPr>
          <p:cNvSpPr>
            <a:spLocks noGrp="1"/>
          </p:cNvSpPr>
          <p:nvPr>
            <p:ph type="title"/>
          </p:nvPr>
        </p:nvSpPr>
        <p:spPr>
          <a:xfrm>
            <a:off x="8041742" y="648930"/>
            <a:ext cx="3461281" cy="3347337"/>
          </a:xfrm>
        </p:spPr>
        <p:txBody>
          <a:bodyPr vert="horz" lIns="91440" tIns="45720" rIns="91440" bIns="45720" rtlCol="0" anchor="b">
            <a:normAutofit/>
          </a:bodyPr>
          <a:lstStyle/>
          <a:p>
            <a:pPr algn="r"/>
            <a:endParaRPr lang="en-US" sz="4800"/>
          </a:p>
        </p:txBody>
      </p:sp>
      <p:grpSp>
        <p:nvGrpSpPr>
          <p:cNvPr id="30" name="Group 29">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31"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2"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3"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4"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5"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6"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38"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5" descr="A picture containing text&#10;&#10;Description automatically generated">
            <a:extLst>
              <a:ext uri="{FF2B5EF4-FFF2-40B4-BE49-F238E27FC236}">
                <a16:creationId xmlns:a16="http://schemas.microsoft.com/office/drawing/2014/main" id="{40965A74-ADD7-4995-B96C-7213CA1CA77C}"/>
              </a:ext>
            </a:extLst>
          </p:cNvPr>
          <p:cNvPicPr>
            <a:picLocks noGrp="1" noChangeAspect="1"/>
          </p:cNvPicPr>
          <p:nvPr>
            <p:ph idx="1"/>
          </p:nvPr>
        </p:nvPicPr>
        <p:blipFill>
          <a:blip r:embed="rId5"/>
          <a:stretch>
            <a:fillRect/>
          </a:stretch>
        </p:blipFill>
        <p:spPr>
          <a:xfrm>
            <a:off x="1047800" y="1011765"/>
            <a:ext cx="6062277" cy="4546708"/>
          </a:xfrm>
          <a:prstGeom prst="rect">
            <a:avLst/>
          </a:prstGeom>
        </p:spPr>
      </p:pic>
      <p:pic>
        <p:nvPicPr>
          <p:cNvPr id="16" name="Picture 26" descr="Text&#10;&#10;Description automatically generated">
            <a:extLst>
              <a:ext uri="{FF2B5EF4-FFF2-40B4-BE49-F238E27FC236}">
                <a16:creationId xmlns:a16="http://schemas.microsoft.com/office/drawing/2014/main" id="{972D9D15-9A00-4909-8952-82050DF14331}"/>
              </a:ext>
            </a:extLst>
          </p:cNvPr>
          <p:cNvPicPr>
            <a:picLocks noChangeAspect="1"/>
          </p:cNvPicPr>
          <p:nvPr/>
        </p:nvPicPr>
        <p:blipFill>
          <a:blip r:embed="rId6"/>
          <a:stretch>
            <a:fillRect/>
          </a:stretch>
        </p:blipFill>
        <p:spPr>
          <a:xfrm>
            <a:off x="7908294" y="432801"/>
            <a:ext cx="3734452" cy="2453796"/>
          </a:xfrm>
          <a:prstGeom prst="rect">
            <a:avLst/>
          </a:prstGeom>
        </p:spPr>
      </p:pic>
      <p:pic>
        <p:nvPicPr>
          <p:cNvPr id="27" name="Picture 28" descr="A picture containing text, indoor&#10;&#10;Description automatically generated">
            <a:extLst>
              <a:ext uri="{FF2B5EF4-FFF2-40B4-BE49-F238E27FC236}">
                <a16:creationId xmlns:a16="http://schemas.microsoft.com/office/drawing/2014/main" id="{1FE13EE5-36BD-4C66-B4A6-27624E2FC808}"/>
              </a:ext>
            </a:extLst>
          </p:cNvPr>
          <p:cNvPicPr>
            <a:picLocks noChangeAspect="1"/>
          </p:cNvPicPr>
          <p:nvPr/>
        </p:nvPicPr>
        <p:blipFill>
          <a:blip r:embed="rId7"/>
          <a:stretch>
            <a:fillRect/>
          </a:stretch>
        </p:blipFill>
        <p:spPr>
          <a:xfrm>
            <a:off x="7908099" y="3287562"/>
            <a:ext cx="3901857" cy="2934221"/>
          </a:xfrm>
          <a:prstGeom prst="rect">
            <a:avLst/>
          </a:prstGeom>
        </p:spPr>
      </p:pic>
      <p:pic>
        <p:nvPicPr>
          <p:cNvPr id="3" name="S1”">
            <a:hlinkClick r:id="" action="ppaction://media"/>
            <a:extLst>
              <a:ext uri="{FF2B5EF4-FFF2-40B4-BE49-F238E27FC236}">
                <a16:creationId xmlns:a16="http://schemas.microsoft.com/office/drawing/2014/main" id="{25E5C202-90C7-410B-AAA6-F79C2AD608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507" y="-3417"/>
            <a:ext cx="730250" cy="730250"/>
          </a:xfrm>
          <a:prstGeom prst="rect">
            <a:avLst/>
          </a:prstGeom>
        </p:spPr>
      </p:pic>
    </p:spTree>
    <p:extLst>
      <p:ext uri="{BB962C8B-B14F-4D97-AF65-F5344CB8AC3E}">
        <p14:creationId xmlns:p14="http://schemas.microsoft.com/office/powerpoint/2010/main" val="383987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17" name="Rounded Rectangle 4">
            <a:extLst>
              <a:ext uri="{FF2B5EF4-FFF2-40B4-BE49-F238E27FC236}">
                <a16:creationId xmlns:a16="http://schemas.microsoft.com/office/drawing/2014/main" id="{260615AE-7DBC-4FF7-9107-9FE957695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10;&#10;Description automatically generated">
            <a:extLst>
              <a:ext uri="{FF2B5EF4-FFF2-40B4-BE49-F238E27FC236}">
                <a16:creationId xmlns:a16="http://schemas.microsoft.com/office/drawing/2014/main" id="{43F6C563-A274-46FD-95E6-1B87EAD51172}"/>
              </a:ext>
            </a:extLst>
          </p:cNvPr>
          <p:cNvPicPr>
            <a:picLocks noGrp="1" noChangeAspect="1"/>
          </p:cNvPicPr>
          <p:nvPr>
            <p:ph idx="1"/>
          </p:nvPr>
        </p:nvPicPr>
        <p:blipFill>
          <a:blip r:embed="rId5"/>
          <a:stretch>
            <a:fillRect/>
          </a:stretch>
        </p:blipFill>
        <p:spPr>
          <a:xfrm>
            <a:off x="7873801" y="1094174"/>
            <a:ext cx="3341190" cy="4381889"/>
          </a:xfrm>
          <a:prstGeom prst="rect">
            <a:avLst/>
          </a:prstGeom>
        </p:spPr>
      </p:pic>
      <p:pic>
        <p:nvPicPr>
          <p:cNvPr id="5" name="Picture 5">
            <a:extLst>
              <a:ext uri="{FF2B5EF4-FFF2-40B4-BE49-F238E27FC236}">
                <a16:creationId xmlns:a16="http://schemas.microsoft.com/office/drawing/2014/main" id="{4F1B7A7F-10F5-49FF-8753-2365CDEC56DA}"/>
              </a:ext>
            </a:extLst>
          </p:cNvPr>
          <p:cNvPicPr>
            <a:picLocks noChangeAspect="1"/>
          </p:cNvPicPr>
          <p:nvPr/>
        </p:nvPicPr>
        <p:blipFill>
          <a:blip r:embed="rId6"/>
          <a:stretch>
            <a:fillRect/>
          </a:stretch>
        </p:blipFill>
        <p:spPr>
          <a:xfrm>
            <a:off x="1831786" y="1216104"/>
            <a:ext cx="4392591" cy="4419053"/>
          </a:xfrm>
          <a:prstGeom prst="rect">
            <a:avLst/>
          </a:prstGeom>
        </p:spPr>
      </p:pic>
      <p:pic>
        <p:nvPicPr>
          <p:cNvPr id="6" name="S2">
            <a:hlinkClick r:id="" action="ppaction://media"/>
            <a:extLst>
              <a:ext uri="{FF2B5EF4-FFF2-40B4-BE49-F238E27FC236}">
                <a16:creationId xmlns:a16="http://schemas.microsoft.com/office/drawing/2014/main" id="{CB5193FD-5E11-4A64-880D-54E3BD6769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847" y="57629"/>
            <a:ext cx="730250" cy="730250"/>
          </a:xfrm>
          <a:prstGeom prst="rect">
            <a:avLst/>
          </a:prstGeom>
        </p:spPr>
      </p:pic>
    </p:spTree>
    <p:extLst>
      <p:ext uri="{BB962C8B-B14F-4D97-AF65-F5344CB8AC3E}">
        <p14:creationId xmlns:p14="http://schemas.microsoft.com/office/powerpoint/2010/main" val="24302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9F10-EE48-453D-8F4D-286EFD5405C5}"/>
              </a:ext>
            </a:extLst>
          </p:cNvPr>
          <p:cNvSpPr>
            <a:spLocks noGrp="1"/>
          </p:cNvSpPr>
          <p:nvPr>
            <p:ph type="title"/>
          </p:nvPr>
        </p:nvSpPr>
        <p:spPr/>
        <p:txBody>
          <a:bodyPr/>
          <a:lstStyle/>
          <a:p>
            <a:endParaRPr lang="en-US"/>
          </a:p>
        </p:txBody>
      </p:sp>
      <p:pic>
        <p:nvPicPr>
          <p:cNvPr id="5" name="Picture 5" descr="Diagram&#10;&#10;Description automatically generated">
            <a:extLst>
              <a:ext uri="{FF2B5EF4-FFF2-40B4-BE49-F238E27FC236}">
                <a16:creationId xmlns:a16="http://schemas.microsoft.com/office/drawing/2014/main" id="{4F3ADF6D-5544-40AB-87FE-4DE7766517E7}"/>
              </a:ext>
            </a:extLst>
          </p:cNvPr>
          <p:cNvPicPr>
            <a:picLocks noGrp="1" noChangeAspect="1"/>
          </p:cNvPicPr>
          <p:nvPr>
            <p:ph idx="1"/>
          </p:nvPr>
        </p:nvPicPr>
        <p:blipFill>
          <a:blip r:embed="rId4"/>
          <a:stretch>
            <a:fillRect/>
          </a:stretch>
        </p:blipFill>
        <p:spPr>
          <a:xfrm>
            <a:off x="4389364" y="1104418"/>
            <a:ext cx="7121565" cy="4744656"/>
          </a:xfrm>
        </p:spPr>
      </p:pic>
      <p:pic>
        <p:nvPicPr>
          <p:cNvPr id="4" name="S3">
            <a:hlinkClick r:id="" action="ppaction://media"/>
            <a:extLst>
              <a:ext uri="{FF2B5EF4-FFF2-40B4-BE49-F238E27FC236}">
                <a16:creationId xmlns:a16="http://schemas.microsoft.com/office/drawing/2014/main" id="{88E68178-8816-48DC-9DFB-FA458B9B6C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6090" y="73748"/>
            <a:ext cx="730250" cy="730250"/>
          </a:xfrm>
          <a:prstGeom prst="rect">
            <a:avLst/>
          </a:prstGeom>
        </p:spPr>
      </p:pic>
      <p:pic>
        <p:nvPicPr>
          <p:cNvPr id="6" name="Picture 6">
            <a:extLst>
              <a:ext uri="{FF2B5EF4-FFF2-40B4-BE49-F238E27FC236}">
                <a16:creationId xmlns:a16="http://schemas.microsoft.com/office/drawing/2014/main" id="{E909732C-821A-438E-BC4E-5EC4E6AF1DFA}"/>
              </a:ext>
            </a:extLst>
          </p:cNvPr>
          <p:cNvPicPr>
            <a:picLocks noChangeAspect="1"/>
          </p:cNvPicPr>
          <p:nvPr/>
        </p:nvPicPr>
        <p:blipFill>
          <a:blip r:embed="rId6"/>
          <a:stretch>
            <a:fillRect/>
          </a:stretch>
        </p:blipFill>
        <p:spPr>
          <a:xfrm>
            <a:off x="740779" y="1202803"/>
            <a:ext cx="2743200" cy="1828800"/>
          </a:xfrm>
          <a:prstGeom prst="rect">
            <a:avLst/>
          </a:prstGeom>
        </p:spPr>
      </p:pic>
      <p:pic>
        <p:nvPicPr>
          <p:cNvPr id="7" name="Picture 7">
            <a:extLst>
              <a:ext uri="{FF2B5EF4-FFF2-40B4-BE49-F238E27FC236}">
                <a16:creationId xmlns:a16="http://schemas.microsoft.com/office/drawing/2014/main" id="{5346B3AA-5C66-42A3-8FEF-A736CE24794B}"/>
              </a:ext>
            </a:extLst>
          </p:cNvPr>
          <p:cNvPicPr>
            <a:picLocks noChangeAspect="1"/>
          </p:cNvPicPr>
          <p:nvPr/>
        </p:nvPicPr>
        <p:blipFill>
          <a:blip r:embed="rId7"/>
          <a:stretch>
            <a:fillRect/>
          </a:stretch>
        </p:blipFill>
        <p:spPr>
          <a:xfrm>
            <a:off x="740780" y="3633452"/>
            <a:ext cx="2743200" cy="2311146"/>
          </a:xfrm>
          <a:prstGeom prst="rect">
            <a:avLst/>
          </a:prstGeom>
        </p:spPr>
      </p:pic>
    </p:spTree>
    <p:extLst>
      <p:ext uri="{BB962C8B-B14F-4D97-AF65-F5344CB8AC3E}">
        <p14:creationId xmlns:p14="http://schemas.microsoft.com/office/powerpoint/2010/main" val="35172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ext&#10;&#10;Description automatically generated">
            <a:extLst>
              <a:ext uri="{FF2B5EF4-FFF2-40B4-BE49-F238E27FC236}">
                <a16:creationId xmlns:a16="http://schemas.microsoft.com/office/drawing/2014/main" id="{9014DCA2-4D35-4883-93A4-8E5FC002F096}"/>
              </a:ext>
            </a:extLst>
          </p:cNvPr>
          <p:cNvPicPr>
            <a:picLocks noGrp="1" noChangeAspect="1"/>
          </p:cNvPicPr>
          <p:nvPr>
            <p:ph idx="1"/>
          </p:nvPr>
        </p:nvPicPr>
        <p:blipFill>
          <a:blip r:embed="rId4"/>
          <a:stretch>
            <a:fillRect/>
          </a:stretch>
        </p:blipFill>
        <p:spPr>
          <a:xfrm>
            <a:off x="6031282" y="2686713"/>
            <a:ext cx="4628667" cy="3576697"/>
          </a:xfrm>
        </p:spPr>
      </p:pic>
      <p:pic>
        <p:nvPicPr>
          <p:cNvPr id="4" name="S4">
            <a:hlinkClick r:id="" action="ppaction://media"/>
            <a:extLst>
              <a:ext uri="{FF2B5EF4-FFF2-40B4-BE49-F238E27FC236}">
                <a16:creationId xmlns:a16="http://schemas.microsoft.com/office/drawing/2014/main" id="{FADB69E9-7A8D-4967-B2C1-EC27EB4671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609" y="170204"/>
            <a:ext cx="730250" cy="730250"/>
          </a:xfrm>
          <a:prstGeom prst="rect">
            <a:avLst/>
          </a:prstGeom>
        </p:spPr>
      </p:pic>
      <p:pic>
        <p:nvPicPr>
          <p:cNvPr id="6" name="Picture 6" descr="Text, letter&#10;&#10;Description automatically generated">
            <a:extLst>
              <a:ext uri="{FF2B5EF4-FFF2-40B4-BE49-F238E27FC236}">
                <a16:creationId xmlns:a16="http://schemas.microsoft.com/office/drawing/2014/main" id="{695E7EBA-311E-4E91-B5B3-4146E6443849}"/>
              </a:ext>
            </a:extLst>
          </p:cNvPr>
          <p:cNvPicPr>
            <a:picLocks noChangeAspect="1"/>
          </p:cNvPicPr>
          <p:nvPr/>
        </p:nvPicPr>
        <p:blipFill>
          <a:blip r:embed="rId6"/>
          <a:stretch>
            <a:fillRect/>
          </a:stretch>
        </p:blipFill>
        <p:spPr>
          <a:xfrm>
            <a:off x="1686045" y="2769539"/>
            <a:ext cx="3881377" cy="3479529"/>
          </a:xfrm>
          <a:prstGeom prst="rect">
            <a:avLst/>
          </a:prstGeom>
        </p:spPr>
      </p:pic>
      <p:pic>
        <p:nvPicPr>
          <p:cNvPr id="7" name="Picture 7" descr="A picture containing person, indoor, little, child&#10;&#10;Description automatically generated">
            <a:extLst>
              <a:ext uri="{FF2B5EF4-FFF2-40B4-BE49-F238E27FC236}">
                <a16:creationId xmlns:a16="http://schemas.microsoft.com/office/drawing/2014/main" id="{391D9F3F-6462-4500-9D31-AE85776464FB}"/>
              </a:ext>
            </a:extLst>
          </p:cNvPr>
          <p:cNvPicPr>
            <a:picLocks noChangeAspect="1"/>
          </p:cNvPicPr>
          <p:nvPr/>
        </p:nvPicPr>
        <p:blipFill>
          <a:blip r:embed="rId7"/>
          <a:stretch>
            <a:fillRect/>
          </a:stretch>
        </p:blipFill>
        <p:spPr>
          <a:xfrm>
            <a:off x="4271059" y="171464"/>
            <a:ext cx="3312288" cy="2213147"/>
          </a:xfrm>
          <a:prstGeom prst="rect">
            <a:avLst/>
          </a:prstGeom>
        </p:spPr>
      </p:pic>
    </p:spTree>
    <p:extLst>
      <p:ext uri="{BB962C8B-B14F-4D97-AF65-F5344CB8AC3E}">
        <p14:creationId xmlns:p14="http://schemas.microsoft.com/office/powerpoint/2010/main" val="324828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28A4A409-9242-444A-AC1F-809866828B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5" name="Freeform 6">
              <a:extLst>
                <a:ext uri="{FF2B5EF4-FFF2-40B4-BE49-F238E27FC236}">
                  <a16:creationId xmlns:a16="http://schemas.microsoft.com/office/drawing/2014/main" id="{ABF65108-5AB6-40BD-BCAF-526D8E309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6" name="Freeform 7">
              <a:extLst>
                <a:ext uri="{FF2B5EF4-FFF2-40B4-BE49-F238E27FC236}">
                  <a16:creationId xmlns:a16="http://schemas.microsoft.com/office/drawing/2014/main" id="{C77C904B-BC3A-472F-BB70-8750D41E4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7" name="Freeform 8">
              <a:extLst>
                <a:ext uri="{FF2B5EF4-FFF2-40B4-BE49-F238E27FC236}">
                  <a16:creationId xmlns:a16="http://schemas.microsoft.com/office/drawing/2014/main" id="{E910D569-2CFD-4010-B886-2F31BB8EC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8" name="Freeform 9">
              <a:extLst>
                <a:ext uri="{FF2B5EF4-FFF2-40B4-BE49-F238E27FC236}">
                  <a16:creationId xmlns:a16="http://schemas.microsoft.com/office/drawing/2014/main" id="{5A816932-FBAD-46C0-AA92-336589A5A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9" name="Freeform 10">
              <a:extLst>
                <a:ext uri="{FF2B5EF4-FFF2-40B4-BE49-F238E27FC236}">
                  <a16:creationId xmlns:a16="http://schemas.microsoft.com/office/drawing/2014/main" id="{3D914BDD-E5E0-4DFB-8072-5B498F94A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0" name="Freeform 11">
              <a:extLst>
                <a:ext uri="{FF2B5EF4-FFF2-40B4-BE49-F238E27FC236}">
                  <a16:creationId xmlns:a16="http://schemas.microsoft.com/office/drawing/2014/main" id="{ED9E392E-46C2-4B84-A121-9B2BC452F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67E60E3-3E44-41CE-ABCB-2528E53FA38B}"/>
              </a:ext>
            </a:extLst>
          </p:cNvPr>
          <p:cNvSpPr>
            <a:spLocks noGrp="1"/>
          </p:cNvSpPr>
          <p:nvPr>
            <p:ph type="title"/>
          </p:nvPr>
        </p:nvSpPr>
        <p:spPr>
          <a:xfrm>
            <a:off x="1361848" y="2386693"/>
            <a:ext cx="2812385" cy="1752599"/>
          </a:xfrm>
        </p:spPr>
        <p:txBody>
          <a:bodyPr>
            <a:normAutofit/>
          </a:bodyPr>
          <a:lstStyle/>
          <a:p>
            <a:r>
              <a:rPr lang="en-US" sz="3200"/>
              <a:t>Reader Response Theory Defined</a:t>
            </a:r>
          </a:p>
        </p:txBody>
      </p:sp>
      <p:sp>
        <p:nvSpPr>
          <p:cNvPr id="52" name="Rounded Rectangle 16">
            <a:extLst>
              <a:ext uri="{FF2B5EF4-FFF2-40B4-BE49-F238E27FC236}">
                <a16:creationId xmlns:a16="http://schemas.microsoft.com/office/drawing/2014/main" id="{21ECAAB0-702B-4C08-B30F-0AFAC3479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Diagram, venn diagram&#10;&#10;Description automatically generated">
            <a:extLst>
              <a:ext uri="{FF2B5EF4-FFF2-40B4-BE49-F238E27FC236}">
                <a16:creationId xmlns:a16="http://schemas.microsoft.com/office/drawing/2014/main" id="{A0BD2DF9-661F-40F1-959C-EBE8171BB38F}"/>
              </a:ext>
            </a:extLst>
          </p:cNvPr>
          <p:cNvPicPr>
            <a:picLocks noChangeAspect="1"/>
          </p:cNvPicPr>
          <p:nvPr/>
        </p:nvPicPr>
        <p:blipFill>
          <a:blip r:embed="rId5"/>
          <a:stretch>
            <a:fillRect/>
          </a:stretch>
        </p:blipFill>
        <p:spPr>
          <a:xfrm>
            <a:off x="4941202" y="1298487"/>
            <a:ext cx="6237359" cy="3973264"/>
          </a:xfrm>
          <a:prstGeom prst="rect">
            <a:avLst/>
          </a:prstGeom>
        </p:spPr>
      </p:pic>
      <p:pic>
        <p:nvPicPr>
          <p:cNvPr id="3" name="Slide 2">
            <a:hlinkClick r:id="" action="ppaction://media"/>
            <a:extLst>
              <a:ext uri="{FF2B5EF4-FFF2-40B4-BE49-F238E27FC236}">
                <a16:creationId xmlns:a16="http://schemas.microsoft.com/office/drawing/2014/main" id="{2E1D0BB6-B054-416E-B075-D8C8467CCC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09031" y="4409281"/>
            <a:ext cx="730250" cy="730250"/>
          </a:xfrm>
          <a:prstGeom prst="rect">
            <a:avLst/>
          </a:prstGeom>
        </p:spPr>
      </p:pic>
    </p:spTree>
    <p:extLst>
      <p:ext uri="{BB962C8B-B14F-4D97-AF65-F5344CB8AC3E}">
        <p14:creationId xmlns:p14="http://schemas.microsoft.com/office/powerpoint/2010/main" val="37207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pic>
        <p:nvPicPr>
          <p:cNvPr id="4" name="Picture 4" descr="A picture containing text, indoor&#10;&#10;Description automatically generated">
            <a:extLst>
              <a:ext uri="{FF2B5EF4-FFF2-40B4-BE49-F238E27FC236}">
                <a16:creationId xmlns:a16="http://schemas.microsoft.com/office/drawing/2014/main" id="{752B2741-2359-4137-9DAF-E7CAAF703DA7}"/>
              </a:ext>
            </a:extLst>
          </p:cNvPr>
          <p:cNvPicPr>
            <a:picLocks noChangeAspect="1"/>
          </p:cNvPicPr>
          <p:nvPr/>
        </p:nvPicPr>
        <p:blipFill rotWithShape="1">
          <a:blip r:embed="rId5"/>
          <a:srcRect l="7756"/>
          <a:stretch/>
        </p:blipFill>
        <p:spPr>
          <a:xfrm>
            <a:off x="20" y="10"/>
            <a:ext cx="11246320" cy="6857990"/>
          </a:xfrm>
          <a:custGeom>
            <a:avLst/>
            <a:gdLst/>
            <a:ahLst/>
            <a:cxnLst/>
            <a:rect l="l" t="t" r="r" b="b"/>
            <a:pathLst>
              <a:path w="11246340" h="6858000">
                <a:moveTo>
                  <a:pt x="7586025" y="0"/>
                </a:moveTo>
                <a:lnTo>
                  <a:pt x="9130861" y="0"/>
                </a:lnTo>
                <a:lnTo>
                  <a:pt x="8323835" y="5445054"/>
                </a:lnTo>
                <a:lnTo>
                  <a:pt x="8334831" y="5446683"/>
                </a:lnTo>
                <a:lnTo>
                  <a:pt x="8323836" y="5469833"/>
                </a:lnTo>
                <a:lnTo>
                  <a:pt x="11246340" y="6858000"/>
                </a:lnTo>
                <a:lnTo>
                  <a:pt x="7787523" y="6858000"/>
                </a:lnTo>
                <a:lnTo>
                  <a:pt x="6728309" y="5186187"/>
                </a:lnTo>
                <a:lnTo>
                  <a:pt x="6729371" y="5186363"/>
                </a:lnTo>
                <a:close/>
                <a:moveTo>
                  <a:pt x="0" y="0"/>
                </a:moveTo>
                <a:lnTo>
                  <a:pt x="7500950" y="0"/>
                </a:lnTo>
                <a:lnTo>
                  <a:pt x="6647343" y="5167910"/>
                </a:lnTo>
                <a:lnTo>
                  <a:pt x="6643726" y="5170434"/>
                </a:lnTo>
                <a:lnTo>
                  <a:pt x="7499235" y="6858000"/>
                </a:lnTo>
                <a:lnTo>
                  <a:pt x="0" y="6858000"/>
                </a:lnTo>
                <a:close/>
              </a:path>
            </a:pathLst>
          </a:custGeom>
        </p:spPr>
      </p:pic>
      <p:sp>
        <p:nvSpPr>
          <p:cNvPr id="12" name="Freeform 37">
            <a:extLst>
              <a:ext uri="{FF2B5EF4-FFF2-40B4-BE49-F238E27FC236}">
                <a16:creationId xmlns:a16="http://schemas.microsoft.com/office/drawing/2014/main" id="{1C40522E-719B-4EF2-8100-DF20F317B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2"/>
            <a:ext cx="8005382" cy="6857999"/>
          </a:xfrm>
          <a:custGeom>
            <a:avLst/>
            <a:gdLst>
              <a:gd name="connsiteX0" fmla="*/ 0 w 8005382"/>
              <a:gd name="connsiteY0" fmla="*/ 0 h 6857999"/>
              <a:gd name="connsiteX1" fmla="*/ 7723450 w 8005382"/>
              <a:gd name="connsiteY1" fmla="*/ 0 h 6857999"/>
              <a:gd name="connsiteX2" fmla="*/ 6859850 w 8005382"/>
              <a:gd name="connsiteY2" fmla="*/ 5223932 h 6857999"/>
              <a:gd name="connsiteX3" fmla="*/ 8005382 w 8005382"/>
              <a:gd name="connsiteY3" fmla="*/ 6857999 h 6857999"/>
              <a:gd name="connsiteX4" fmla="*/ 0 w 8005382"/>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5382" h="6857999">
                <a:moveTo>
                  <a:pt x="0" y="0"/>
                </a:moveTo>
                <a:lnTo>
                  <a:pt x="7723450" y="0"/>
                </a:lnTo>
                <a:lnTo>
                  <a:pt x="6859850" y="5223932"/>
                </a:lnTo>
                <a:lnTo>
                  <a:pt x="8005382" y="6857999"/>
                </a:lnTo>
                <a:lnTo>
                  <a:pt x="0" y="6857999"/>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DF0D92E7-0A68-42A1-97BB-A5E058ACB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42930" y="0"/>
            <a:ext cx="2436813" cy="6858001"/>
            <a:chOff x="1320800" y="0"/>
            <a:chExt cx="2436813" cy="6858001"/>
          </a:xfrm>
        </p:grpSpPr>
        <p:sp>
          <p:nvSpPr>
            <p:cNvPr id="15" name="Freeform 6">
              <a:extLst>
                <a:ext uri="{FF2B5EF4-FFF2-40B4-BE49-F238E27FC236}">
                  <a16:creationId xmlns:a16="http://schemas.microsoft.com/office/drawing/2014/main" id="{31E5632C-4BB9-4CB9-868F-ED9953C91A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550E49B5-8ACC-41C9-9BB3-42CDC03FEA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id="{9B7E2283-77D1-4DF1-9674-3DB62820A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id="{4C274CA5-DADA-4D93-AD4A-B88C45A90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82E630CC-3310-4FC9-9F36-93F4C0AAB1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19C1530F-0480-4FA0-AA17-E3549B39F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5" name="Picture 5">
            <a:extLst>
              <a:ext uri="{FF2B5EF4-FFF2-40B4-BE49-F238E27FC236}">
                <a16:creationId xmlns:a16="http://schemas.microsoft.com/office/drawing/2014/main" id="{E2D7D58C-C3B8-4477-8767-C36B9F95EFDF}"/>
              </a:ext>
            </a:extLst>
          </p:cNvPr>
          <p:cNvPicPr>
            <a:picLocks noChangeAspect="1"/>
          </p:cNvPicPr>
          <p:nvPr/>
        </p:nvPicPr>
        <p:blipFill rotWithShape="1">
          <a:blip r:embed="rId6"/>
          <a:srcRect l="19820" r="26219" b="2"/>
          <a:stretch/>
        </p:blipFill>
        <p:spPr>
          <a:xfrm>
            <a:off x="6643730" y="10"/>
            <a:ext cx="5548271" cy="6857990"/>
          </a:xfrm>
          <a:custGeom>
            <a:avLst/>
            <a:gdLst/>
            <a:ahLst/>
            <a:cxnLst/>
            <a:rect l="l" t="t" r="r" b="b"/>
            <a:pathLst>
              <a:path w="5548271" h="6858000">
                <a:moveTo>
                  <a:pt x="2486158" y="0"/>
                </a:moveTo>
                <a:lnTo>
                  <a:pt x="5548271" y="0"/>
                </a:lnTo>
                <a:lnTo>
                  <a:pt x="5548271" y="6858000"/>
                </a:lnTo>
                <a:lnTo>
                  <a:pt x="4616471" y="6858000"/>
                </a:lnTo>
                <a:lnTo>
                  <a:pt x="1680108" y="5463251"/>
                </a:lnTo>
                <a:lnTo>
                  <a:pt x="1691104" y="5440102"/>
                </a:lnTo>
                <a:lnTo>
                  <a:pt x="1680108" y="5438473"/>
                </a:lnTo>
                <a:close/>
                <a:moveTo>
                  <a:pt x="856137" y="0"/>
                </a:moveTo>
                <a:lnTo>
                  <a:pt x="941211" y="0"/>
                </a:lnTo>
                <a:lnTo>
                  <a:pt x="85642" y="5179781"/>
                </a:lnTo>
                <a:lnTo>
                  <a:pt x="84581" y="5179606"/>
                </a:lnTo>
                <a:lnTo>
                  <a:pt x="1147966" y="6858000"/>
                </a:lnTo>
                <a:lnTo>
                  <a:pt x="858844" y="6858000"/>
                </a:lnTo>
                <a:lnTo>
                  <a:pt x="0" y="5163852"/>
                </a:lnTo>
                <a:lnTo>
                  <a:pt x="3617" y="5161329"/>
                </a:lnTo>
                <a:close/>
              </a:path>
            </a:pathLst>
          </a:custGeom>
        </p:spPr>
      </p:pic>
      <p:pic>
        <p:nvPicPr>
          <p:cNvPr id="6" name="S5">
            <a:hlinkClick r:id="" action="ppaction://media"/>
            <a:extLst>
              <a:ext uri="{FF2B5EF4-FFF2-40B4-BE49-F238E27FC236}">
                <a16:creationId xmlns:a16="http://schemas.microsoft.com/office/drawing/2014/main" id="{2EA78A6D-9E14-4380-A578-09886885A0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916" y="99382"/>
            <a:ext cx="730250" cy="730250"/>
          </a:xfrm>
          <a:prstGeom prst="rect">
            <a:avLst/>
          </a:prstGeom>
        </p:spPr>
      </p:pic>
    </p:spTree>
    <p:extLst>
      <p:ext uri="{BB962C8B-B14F-4D97-AF65-F5344CB8AC3E}">
        <p14:creationId xmlns:p14="http://schemas.microsoft.com/office/powerpoint/2010/main" val="74245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31" name="Group 30">
            <a:extLst>
              <a:ext uri="{FF2B5EF4-FFF2-40B4-BE49-F238E27FC236}">
                <a16:creationId xmlns:a16="http://schemas.microsoft.com/office/drawing/2014/main" id="{DD65B30C-427F-449E-B039-E288E85D8A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2" name="Freeform 6">
              <a:extLst>
                <a:ext uri="{FF2B5EF4-FFF2-40B4-BE49-F238E27FC236}">
                  <a16:creationId xmlns:a16="http://schemas.microsoft.com/office/drawing/2014/main" id="{9F47D947-83F7-46E3-872B-0777122A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60C7B45B-6634-46FA-862D-B86F1C3C5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4" name="Freeform 8">
              <a:extLst>
                <a:ext uri="{FF2B5EF4-FFF2-40B4-BE49-F238E27FC236}">
                  <a16:creationId xmlns:a16="http://schemas.microsoft.com/office/drawing/2014/main" id="{C7504CC0-DD94-4ED9-ADC9-6FE7AEA33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5" name="Freeform 9">
              <a:extLst>
                <a:ext uri="{FF2B5EF4-FFF2-40B4-BE49-F238E27FC236}">
                  <a16:creationId xmlns:a16="http://schemas.microsoft.com/office/drawing/2014/main" id="{64268326-B6DD-4E00-9788-6C319279A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92C7B3DE-DB23-4AAC-B142-C803C0C0A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1EEF04DC-4E0D-4127-A98D-EA81C3B2D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9" name="Freeform: Shape 38">
            <a:extLst>
              <a:ext uri="{FF2B5EF4-FFF2-40B4-BE49-F238E27FC236}">
                <a16:creationId xmlns:a16="http://schemas.microsoft.com/office/drawing/2014/main" id="{084966D2-3C9B-4F47-8231-1DEC33D3B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066" y="321734"/>
            <a:ext cx="11074201" cy="6214533"/>
          </a:xfrm>
          <a:custGeom>
            <a:avLst/>
            <a:gdLst>
              <a:gd name="connsiteX0" fmla="*/ 815396 w 11074201"/>
              <a:gd name="connsiteY0" fmla="*/ 0 h 6214533"/>
              <a:gd name="connsiteX1" fmla="*/ 11074201 w 11074201"/>
              <a:gd name="connsiteY1" fmla="*/ 0 h 6214533"/>
              <a:gd name="connsiteX2" fmla="*/ 11074201 w 11074201"/>
              <a:gd name="connsiteY2" fmla="*/ 6214533 h 6214533"/>
              <a:gd name="connsiteX3" fmla="*/ 1498193 w 11074201"/>
              <a:gd name="connsiteY3" fmla="*/ 6214533 h 6214533"/>
              <a:gd name="connsiteX4" fmla="*/ 0 w 11074201"/>
              <a:gd name="connsiteY4" fmla="*/ 4992543 h 6214533"/>
              <a:gd name="connsiteX5" fmla="*/ 433971 w 11074201"/>
              <a:gd name="connsiteY5" fmla="*/ 2335405 h 621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4201" h="6214533">
                <a:moveTo>
                  <a:pt x="815396" y="0"/>
                </a:moveTo>
                <a:lnTo>
                  <a:pt x="11074201" y="0"/>
                </a:lnTo>
                <a:lnTo>
                  <a:pt x="11074201" y="6214533"/>
                </a:lnTo>
                <a:lnTo>
                  <a:pt x="1498193" y="6214533"/>
                </a:lnTo>
                <a:lnTo>
                  <a:pt x="0" y="4992543"/>
                </a:lnTo>
                <a:cubicBezTo>
                  <a:pt x="141071" y="4106831"/>
                  <a:pt x="287521" y="3221118"/>
                  <a:pt x="433971" y="2335405"/>
                </a:cubicBezTo>
                <a:close/>
              </a:path>
            </a:pathLst>
          </a:custGeom>
          <a:solidFill>
            <a:srgbClr val="FFFFFF"/>
          </a:solidFill>
          <a:ln w="38100">
            <a:gradFill flip="none" rotWithShape="1">
              <a:gsLst>
                <a:gs pos="0">
                  <a:schemeClr val="bg2"/>
                </a:gs>
                <a:gs pos="100000">
                  <a:schemeClr val="bg2">
                    <a:lumMod val="75000"/>
                  </a:schemeClr>
                </a:gs>
              </a:gsLst>
              <a:lin ang="5400000" scaled="1"/>
              <a:tileRect/>
            </a:gra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6">
            <a:extLst>
              <a:ext uri="{FF2B5EF4-FFF2-40B4-BE49-F238E27FC236}">
                <a16:creationId xmlns:a16="http://schemas.microsoft.com/office/drawing/2014/main" id="{4C27A8E8-533F-41EB-AB1D-D37BC44A3F1C}"/>
              </a:ext>
            </a:extLst>
          </p:cNvPr>
          <p:cNvPicPr>
            <a:picLocks noGrp="1" noChangeAspect="1"/>
          </p:cNvPicPr>
          <p:nvPr>
            <p:ph idx="1"/>
          </p:nvPr>
        </p:nvPicPr>
        <p:blipFill>
          <a:blip r:embed="rId5"/>
          <a:stretch>
            <a:fillRect/>
          </a:stretch>
        </p:blipFill>
        <p:spPr>
          <a:xfrm>
            <a:off x="2279928" y="1243436"/>
            <a:ext cx="8946872" cy="4361600"/>
          </a:xfrm>
          <a:prstGeom prst="rect">
            <a:avLst/>
          </a:prstGeom>
        </p:spPr>
      </p:pic>
      <p:pic>
        <p:nvPicPr>
          <p:cNvPr id="2" name="Slide 3">
            <a:hlinkClick r:id="" action="ppaction://media"/>
            <a:extLst>
              <a:ext uri="{FF2B5EF4-FFF2-40B4-BE49-F238E27FC236}">
                <a16:creationId xmlns:a16="http://schemas.microsoft.com/office/drawing/2014/main" id="{018154AD-550C-4A97-BE52-2C5E5BDA93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531" y="4671219"/>
            <a:ext cx="730250" cy="730250"/>
          </a:xfrm>
          <a:prstGeom prst="rect">
            <a:avLst/>
          </a:prstGeom>
        </p:spPr>
      </p:pic>
    </p:spTree>
    <p:extLst>
      <p:ext uri="{BB962C8B-B14F-4D97-AF65-F5344CB8AC3E}">
        <p14:creationId xmlns:p14="http://schemas.microsoft.com/office/powerpoint/2010/main" val="100411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5A92FE9-DB05-4D0D-AF5A-BE8664B9F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3D9B26A-5143-49A7-BA98-D871D5BD71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26211" y="1"/>
            <a:ext cx="5014912" cy="6857999"/>
            <a:chOff x="2928938" y="-4763"/>
            <a:chExt cx="5014912" cy="6862763"/>
          </a:xfrm>
        </p:grpSpPr>
        <p:sp>
          <p:nvSpPr>
            <p:cNvPr id="10" name="Freeform 6">
              <a:extLst>
                <a:ext uri="{FF2B5EF4-FFF2-40B4-BE49-F238E27FC236}">
                  <a16:creationId xmlns:a16="http://schemas.microsoft.com/office/drawing/2014/main" id="{68B85E55-A2A1-4682-B891-F201358A92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45EF6EDB-9B5D-49E9-96FA-1AE08BF95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12" name="Freeform 12">
              <a:extLst>
                <a:ext uri="{FF2B5EF4-FFF2-40B4-BE49-F238E27FC236}">
                  <a16:creationId xmlns:a16="http://schemas.microsoft.com/office/drawing/2014/main" id="{38338226-D6E2-4EEE-B271-DB4BD096D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13" name="Freeform 13">
              <a:extLst>
                <a:ext uri="{FF2B5EF4-FFF2-40B4-BE49-F238E27FC236}">
                  <a16:creationId xmlns:a16="http://schemas.microsoft.com/office/drawing/2014/main" id="{4878FB48-17B3-4A11-8025-DE0945CD4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4">
              <a:extLst>
                <a:ext uri="{FF2B5EF4-FFF2-40B4-BE49-F238E27FC236}">
                  <a16:creationId xmlns:a16="http://schemas.microsoft.com/office/drawing/2014/main" id="{4150A21C-DD6D-4D3C-9E95-7A3CA263B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5">
              <a:extLst>
                <a:ext uri="{FF2B5EF4-FFF2-40B4-BE49-F238E27FC236}">
                  <a16:creationId xmlns:a16="http://schemas.microsoft.com/office/drawing/2014/main" id="{7505BF04-104D-4180-A284-42FCD6B04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grpSp>
      <p:sp>
        <p:nvSpPr>
          <p:cNvPr id="2" name="Title 1">
            <a:extLst>
              <a:ext uri="{FF2B5EF4-FFF2-40B4-BE49-F238E27FC236}">
                <a16:creationId xmlns:a16="http://schemas.microsoft.com/office/drawing/2014/main" id="{E9265430-844C-44AD-8204-A95170BF358C}"/>
              </a:ext>
            </a:extLst>
          </p:cNvPr>
          <p:cNvSpPr>
            <a:spLocks noGrp="1"/>
          </p:cNvSpPr>
          <p:nvPr>
            <p:ph type="ctrTitle"/>
          </p:nvPr>
        </p:nvSpPr>
        <p:spPr>
          <a:xfrm>
            <a:off x="1018190" y="924232"/>
            <a:ext cx="8174971" cy="3285866"/>
          </a:xfrm>
        </p:spPr>
        <p:txBody>
          <a:bodyPr>
            <a:normAutofit/>
          </a:bodyPr>
          <a:lstStyle/>
          <a:p>
            <a:pPr algn="l">
              <a:lnSpc>
                <a:spcPct val="90000"/>
              </a:lnSpc>
            </a:pPr>
            <a:r>
              <a:rPr lang="en-US" sz="2900">
                <a:ea typeface="+mj-lt"/>
                <a:cs typeface="+mj-lt"/>
              </a:rPr>
              <a:t>“Reader-response theory is a gesture toward opening up dialogue with students and problematizing questions of authority, but it can only be a significant gesture when appropriated by teachers who recognize the forces against which such freedom must contend” (920)</a:t>
            </a:r>
            <a:endParaRPr lang="en-US" sz="2900"/>
          </a:p>
        </p:txBody>
      </p:sp>
      <p:sp>
        <p:nvSpPr>
          <p:cNvPr id="3" name="TextBox 2">
            <a:extLst>
              <a:ext uri="{FF2B5EF4-FFF2-40B4-BE49-F238E27FC236}">
                <a16:creationId xmlns:a16="http://schemas.microsoft.com/office/drawing/2014/main" id="{C243FADF-90E8-42F2-82A3-071B3CBD4818}"/>
              </a:ext>
            </a:extLst>
          </p:cNvPr>
          <p:cNvSpPr txBox="1"/>
          <p:nvPr/>
        </p:nvSpPr>
        <p:spPr>
          <a:xfrm>
            <a:off x="3042249" y="598099"/>
            <a:ext cx="52592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Roemer's Argument</a:t>
            </a:r>
          </a:p>
        </p:txBody>
      </p:sp>
      <p:pic>
        <p:nvPicPr>
          <p:cNvPr id="4" name="Slide 4">
            <a:hlinkClick r:id="" action="ppaction://media"/>
            <a:extLst>
              <a:ext uri="{FF2B5EF4-FFF2-40B4-BE49-F238E27FC236}">
                <a16:creationId xmlns:a16="http://schemas.microsoft.com/office/drawing/2014/main" id="{630AC0FC-4DE5-4E89-A89B-A1215C79E9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2031" y="5921375"/>
            <a:ext cx="730250" cy="730250"/>
          </a:xfrm>
          <a:prstGeom prst="rect">
            <a:avLst/>
          </a:prstGeom>
        </p:spPr>
      </p:pic>
    </p:spTree>
    <p:extLst>
      <p:ext uri="{BB962C8B-B14F-4D97-AF65-F5344CB8AC3E}">
        <p14:creationId xmlns:p14="http://schemas.microsoft.com/office/powerpoint/2010/main" val="30877188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9860"/>
                            </p:stCondLst>
                            <p:childTnLst>
                              <p:par>
                                <p:cTn id="9" presetID="1" presetClass="mediacall" presetSubtype="0" fill="hold" nodeType="after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6ADA8EC3-01C5-453C-91A6-D01B9E15BF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9" name="Freeform 6">
              <a:extLst>
                <a:ext uri="{FF2B5EF4-FFF2-40B4-BE49-F238E27FC236}">
                  <a16:creationId xmlns:a16="http://schemas.microsoft.com/office/drawing/2014/main" id="{9A1D7546-68ED-4F66-AA8D-D04BEAD39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0" name="Freeform 7">
              <a:extLst>
                <a:ext uri="{FF2B5EF4-FFF2-40B4-BE49-F238E27FC236}">
                  <a16:creationId xmlns:a16="http://schemas.microsoft.com/office/drawing/2014/main" id="{FCFE8A66-699D-4E05-B8FC-C31AE461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1" name="Freeform 8">
              <a:extLst>
                <a:ext uri="{FF2B5EF4-FFF2-40B4-BE49-F238E27FC236}">
                  <a16:creationId xmlns:a16="http://schemas.microsoft.com/office/drawing/2014/main" id="{A124234B-D5D1-45F9-9B32-264F699BCA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2" name="Freeform 9">
              <a:extLst>
                <a:ext uri="{FF2B5EF4-FFF2-40B4-BE49-F238E27FC236}">
                  <a16:creationId xmlns:a16="http://schemas.microsoft.com/office/drawing/2014/main" id="{7A0B0249-AEB7-44A1-BEC3-A0C07E9E3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3" name="Freeform 10">
              <a:extLst>
                <a:ext uri="{FF2B5EF4-FFF2-40B4-BE49-F238E27FC236}">
                  <a16:creationId xmlns:a16="http://schemas.microsoft.com/office/drawing/2014/main" id="{251D4BF9-284D-4B99-922C-BAB91FB2D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4" name="Freeform 11">
              <a:extLst>
                <a:ext uri="{FF2B5EF4-FFF2-40B4-BE49-F238E27FC236}">
                  <a16:creationId xmlns:a16="http://schemas.microsoft.com/office/drawing/2014/main" id="{733E9BD1-CC4F-4B4B-A413-92D6B1F0B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5" name="Picture 5" descr="Diagram&#10;&#10;Description automatically generated">
            <a:extLst>
              <a:ext uri="{FF2B5EF4-FFF2-40B4-BE49-F238E27FC236}">
                <a16:creationId xmlns:a16="http://schemas.microsoft.com/office/drawing/2014/main" id="{D7A0887E-2389-4CC0-BBCE-3263A2CB30AE}"/>
              </a:ext>
            </a:extLst>
          </p:cNvPr>
          <p:cNvPicPr>
            <a:picLocks noChangeAspect="1"/>
          </p:cNvPicPr>
          <p:nvPr/>
        </p:nvPicPr>
        <p:blipFill rotWithShape="1">
          <a:blip r:embed="rId5"/>
          <a:srcRect/>
          <a:stretch/>
        </p:blipFill>
        <p:spPr>
          <a:xfrm>
            <a:off x="20" y="10"/>
            <a:ext cx="12191980" cy="6857990"/>
          </a:xfrm>
          <a:prstGeom prst="rect">
            <a:avLst/>
          </a:prstGeom>
        </p:spPr>
      </p:pic>
      <p:pic>
        <p:nvPicPr>
          <p:cNvPr id="2" name="Slide 5">
            <a:hlinkClick r:id="" action="ppaction://media"/>
            <a:extLst>
              <a:ext uri="{FF2B5EF4-FFF2-40B4-BE49-F238E27FC236}">
                <a16:creationId xmlns:a16="http://schemas.microsoft.com/office/drawing/2014/main" id="{ED467F10-3C72-44A4-9A9E-0D88F427D1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06" y="3969"/>
            <a:ext cx="730250" cy="730250"/>
          </a:xfrm>
          <a:prstGeom prst="rect">
            <a:avLst/>
          </a:prstGeom>
        </p:spPr>
      </p:pic>
    </p:spTree>
    <p:extLst>
      <p:ext uri="{BB962C8B-B14F-4D97-AF65-F5344CB8AC3E}">
        <p14:creationId xmlns:p14="http://schemas.microsoft.com/office/powerpoint/2010/main" val="365050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24DFAAE7-061D-4086-99EC-872CB3050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A19AA-7C5C-47A1-B73C-535D27FC4A3D}"/>
              </a:ext>
            </a:extLst>
          </p:cNvPr>
          <p:cNvSpPr>
            <a:spLocks noGrp="1"/>
          </p:cNvSpPr>
          <p:nvPr>
            <p:ph type="title"/>
          </p:nvPr>
        </p:nvSpPr>
        <p:spPr>
          <a:xfrm>
            <a:off x="3854451" y="685800"/>
            <a:ext cx="7648573" cy="1752599"/>
          </a:xfrm>
        </p:spPr>
        <p:txBody>
          <a:bodyPr>
            <a:normAutofit/>
          </a:bodyPr>
          <a:lstStyle/>
          <a:p>
            <a:endParaRPr lang="en-US" dirty="0"/>
          </a:p>
        </p:txBody>
      </p:sp>
      <p:sp>
        <p:nvSpPr>
          <p:cNvPr id="6" name="Rectangle 9">
            <a:extLst>
              <a:ext uri="{FF2B5EF4-FFF2-40B4-BE49-F238E27FC236}">
                <a16:creationId xmlns:a16="http://schemas.microsoft.com/office/drawing/2014/main" id="{E7570099-A243-48DD-9EAE-36F4AC095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 name="Freeform 6">
            <a:extLst>
              <a:ext uri="{FF2B5EF4-FFF2-40B4-BE49-F238E27FC236}">
                <a16:creationId xmlns:a16="http://schemas.microsoft.com/office/drawing/2014/main" id="{45E4A74B-6514-424A-ADFA-C232FA6B9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5233" y="1"/>
            <a:ext cx="858884" cy="2780957"/>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sp>
      <p:sp>
        <p:nvSpPr>
          <p:cNvPr id="14" name="Freeform 7">
            <a:extLst>
              <a:ext uri="{FF2B5EF4-FFF2-40B4-BE49-F238E27FC236}">
                <a16:creationId xmlns:a16="http://schemas.microsoft.com/office/drawing/2014/main" id="{F61C5C86-C785-4B92-9F2D-133B8B8C2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1424" y="1"/>
            <a:ext cx="835810" cy="2671495"/>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16" name="Freeform 12">
            <a:extLst>
              <a:ext uri="{FF2B5EF4-FFF2-40B4-BE49-F238E27FC236}">
                <a16:creationId xmlns:a16="http://schemas.microsoft.com/office/drawing/2014/main" id="{954D0BF9-002C-4D3A-A222-C166094A5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1424" y="2585830"/>
            <a:ext cx="2175413" cy="4272171"/>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18" name="Freeform 13">
            <a:extLst>
              <a:ext uri="{FF2B5EF4-FFF2-40B4-BE49-F238E27FC236}">
                <a16:creationId xmlns:a16="http://schemas.microsoft.com/office/drawing/2014/main" id="{6080EB6E-D69F-43B1-91EC-75C303342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9078" y="2695292"/>
            <a:ext cx="2690743" cy="4162709"/>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0" name="Freeform: Shape 19">
            <a:extLst>
              <a:ext uri="{FF2B5EF4-FFF2-40B4-BE49-F238E27FC236}">
                <a16:creationId xmlns:a16="http://schemas.microsoft.com/office/drawing/2014/main" id="{21BA816A-EE68-4A96-BA05-73303B2F4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5233" y="2690532"/>
            <a:ext cx="2904320" cy="4167469"/>
          </a:xfrm>
          <a:custGeom>
            <a:avLst/>
            <a:gdLst>
              <a:gd name="connsiteX0" fmla="*/ 0 w 2904320"/>
              <a:gd name="connsiteY0" fmla="*/ 0 h 4167469"/>
              <a:gd name="connsiteX1" fmla="*/ 288431 w 2904320"/>
              <a:gd name="connsiteY1" fmla="*/ 90425 h 4167469"/>
              <a:gd name="connsiteX2" fmla="*/ 2904320 w 2904320"/>
              <a:gd name="connsiteY2" fmla="*/ 3220465 h 4167469"/>
              <a:gd name="connsiteX3" fmla="*/ 2904320 w 2904320"/>
              <a:gd name="connsiteY3" fmla="*/ 4167469 h 4167469"/>
              <a:gd name="connsiteX4" fmla="*/ 2694589 w 2904320"/>
              <a:gd name="connsiteY4" fmla="*/ 4167469 h 4167469"/>
              <a:gd name="connsiteX5" fmla="*/ 3846 w 2904320"/>
              <a:gd name="connsiteY5" fmla="*/ 4759 h 416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320" h="4167469">
                <a:moveTo>
                  <a:pt x="0" y="0"/>
                </a:moveTo>
                <a:lnTo>
                  <a:pt x="288431" y="90425"/>
                </a:lnTo>
                <a:lnTo>
                  <a:pt x="2904320" y="3220465"/>
                </a:lnTo>
                <a:lnTo>
                  <a:pt x="2904320" y="4167469"/>
                </a:lnTo>
                <a:lnTo>
                  <a:pt x="2694589" y="4167469"/>
                </a:lnTo>
                <a:lnTo>
                  <a:pt x="3846" y="4759"/>
                </a:lnTo>
                <a:close/>
              </a:path>
            </a:pathLst>
          </a:custGeom>
          <a:solidFill>
            <a:schemeClr val="accent1">
              <a:lumMod val="75000"/>
            </a:schemeClr>
          </a:solidFill>
          <a:ln>
            <a:noFill/>
          </a:ln>
        </p:spPr>
      </p:sp>
      <p:sp>
        <p:nvSpPr>
          <p:cNvPr id="22" name="Freeform 15">
            <a:extLst>
              <a:ext uri="{FF2B5EF4-FFF2-40B4-BE49-F238E27FC236}">
                <a16:creationId xmlns:a16="http://schemas.microsoft.com/office/drawing/2014/main" id="{22A94CDB-5D63-4C75-9CB6-6C18CDF37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1424" y="2581071"/>
            <a:ext cx="2894568" cy="427693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pic>
        <p:nvPicPr>
          <p:cNvPr id="8" name="Picture 8" descr="A picture containing text&#10;&#10;Description automatically generated">
            <a:extLst>
              <a:ext uri="{FF2B5EF4-FFF2-40B4-BE49-F238E27FC236}">
                <a16:creationId xmlns:a16="http://schemas.microsoft.com/office/drawing/2014/main" id="{F5882EBA-4791-4438-B33B-B1A0DD0493E7}"/>
              </a:ext>
            </a:extLst>
          </p:cNvPr>
          <p:cNvPicPr>
            <a:picLocks noGrp="1" noChangeAspect="1"/>
          </p:cNvPicPr>
          <p:nvPr>
            <p:ph idx="1"/>
          </p:nvPr>
        </p:nvPicPr>
        <p:blipFill>
          <a:blip r:embed="rId5"/>
          <a:stretch>
            <a:fillRect/>
          </a:stretch>
        </p:blipFill>
        <p:spPr>
          <a:xfrm>
            <a:off x="4422213" y="815017"/>
            <a:ext cx="6525179" cy="4889919"/>
          </a:xfrm>
        </p:spPr>
      </p:pic>
      <p:pic>
        <p:nvPicPr>
          <p:cNvPr id="4" name="Record (online-voice-recorder.com) (2)">
            <a:hlinkClick r:id="" action="ppaction://media"/>
            <a:extLst>
              <a:ext uri="{FF2B5EF4-FFF2-40B4-BE49-F238E27FC236}">
                <a16:creationId xmlns:a16="http://schemas.microsoft.com/office/drawing/2014/main" id="{F0C95AF8-712B-466D-A36C-094E9111A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17403" y="5896215"/>
            <a:ext cx="730250" cy="730250"/>
          </a:xfrm>
          <a:prstGeom prst="rect">
            <a:avLst/>
          </a:prstGeom>
        </p:spPr>
      </p:pic>
    </p:spTree>
    <p:extLst>
      <p:ext uri="{BB962C8B-B14F-4D97-AF65-F5344CB8AC3E}">
        <p14:creationId xmlns:p14="http://schemas.microsoft.com/office/powerpoint/2010/main" val="276590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7"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7" name="Rectangle 16">
            <a:extLst>
              <a:ext uri="{FF2B5EF4-FFF2-40B4-BE49-F238E27FC236}">
                <a16:creationId xmlns:a16="http://schemas.microsoft.com/office/drawing/2014/main" id="{F659138C-74A1-445B-848C-3608AE871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DFD7409-66D7-4C9C-B528-E79EB64A4D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7455" y="0"/>
            <a:ext cx="5014912" cy="6862763"/>
            <a:chOff x="2928938" y="-4763"/>
            <a:chExt cx="5014912" cy="6862763"/>
          </a:xfrm>
        </p:grpSpPr>
        <p:sp>
          <p:nvSpPr>
            <p:cNvPr id="20" name="Freeform 6">
              <a:extLst>
                <a:ext uri="{FF2B5EF4-FFF2-40B4-BE49-F238E27FC236}">
                  <a16:creationId xmlns:a16="http://schemas.microsoft.com/office/drawing/2014/main" id="{87990EF0-5F6F-4FE3-AA65-8968AF2DF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lumMod val="75000"/>
              </a:schemeClr>
            </a:solidFill>
            <a:ln>
              <a:noFill/>
            </a:ln>
          </p:spPr>
        </p:sp>
        <p:sp>
          <p:nvSpPr>
            <p:cNvPr id="21" name="Freeform 7">
              <a:extLst>
                <a:ext uri="{FF2B5EF4-FFF2-40B4-BE49-F238E27FC236}">
                  <a16:creationId xmlns:a16="http://schemas.microsoft.com/office/drawing/2014/main" id="{D78F7598-94C7-46E9-8B2A-CB44A0F252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2" name="Freeform 12">
              <a:extLst>
                <a:ext uri="{FF2B5EF4-FFF2-40B4-BE49-F238E27FC236}">
                  <a16:creationId xmlns:a16="http://schemas.microsoft.com/office/drawing/2014/main" id="{99D2CBB1-072D-4875-B7D7-CADB0ABF3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23" name="Freeform 13">
              <a:extLst>
                <a:ext uri="{FF2B5EF4-FFF2-40B4-BE49-F238E27FC236}">
                  <a16:creationId xmlns:a16="http://schemas.microsoft.com/office/drawing/2014/main" id="{58F600B4-EE22-4BA5-A764-9D80C335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4" name="Freeform 14">
              <a:extLst>
                <a:ext uri="{FF2B5EF4-FFF2-40B4-BE49-F238E27FC236}">
                  <a16:creationId xmlns:a16="http://schemas.microsoft.com/office/drawing/2014/main" id="{1E8DAD02-2B30-48A9-ACE0-2E9193091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5" name="Freeform 15">
              <a:extLst>
                <a:ext uri="{FF2B5EF4-FFF2-40B4-BE49-F238E27FC236}">
                  <a16:creationId xmlns:a16="http://schemas.microsoft.com/office/drawing/2014/main" id="{F8F76B12-142C-41AF-B239-F414ABCF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grpSp>
      <p:sp useBgFill="1">
        <p:nvSpPr>
          <p:cNvPr id="27" name="Rectangle 26">
            <a:extLst>
              <a:ext uri="{FF2B5EF4-FFF2-40B4-BE49-F238E27FC236}">
                <a16:creationId xmlns:a16="http://schemas.microsoft.com/office/drawing/2014/main" id="{225F4217-4021-45A0-812B-398F9A7A9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929" y="667808"/>
            <a:ext cx="10894142" cy="5580592"/>
          </a:xfrm>
          <a:prstGeom prst="rect">
            <a:avLst/>
          </a:prstGeom>
          <a:ln w="3175" cap="sq">
            <a:solidFill>
              <a:schemeClr val="bg1">
                <a:lumMod val="65000"/>
              </a:schemeClr>
            </a:solidFill>
            <a:miter lim="800000"/>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486F4EBC-E415-40E4-A8BA-BA66F0B632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92024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0486D03-18B2-480A-BF05-F51FB8A645A4}"/>
              </a:ext>
            </a:extLst>
          </p:cNvPr>
          <p:cNvSpPr>
            <a:spLocks noGrp="1"/>
          </p:cNvSpPr>
          <p:nvPr>
            <p:ph sz="half" idx="2"/>
          </p:nvPr>
        </p:nvSpPr>
        <p:spPr>
          <a:xfrm>
            <a:off x="5007932" y="1261873"/>
            <a:ext cx="5951013" cy="4449422"/>
          </a:xfrm>
        </p:spPr>
        <p:txBody>
          <a:bodyPr vert="horz" lIns="91440" tIns="45720" rIns="91440" bIns="45720" rtlCol="0" anchor="ctr">
            <a:noAutofit/>
          </a:bodyPr>
          <a:lstStyle/>
          <a:p>
            <a:endParaRPr lang="en-US" sz="2600" dirty="0"/>
          </a:p>
          <a:p>
            <a:pPr>
              <a:buClr>
                <a:srgbClr val="1287C3"/>
              </a:buClr>
            </a:pPr>
            <a:r>
              <a:rPr lang="en-US" sz="2600" dirty="0"/>
              <a:t>"</a:t>
            </a:r>
            <a:r>
              <a:rPr lang="en-US" sz="2600" dirty="0">
                <a:ea typeface="+mn-lt"/>
                <a:cs typeface="+mn-lt"/>
              </a:rPr>
              <a:t> It is difficult to invest any degree of honesty or integrity in what is perceived as a huge, faceless bureaucracy that processes you from kindergarten through law degree and at various stages lets you through or knocks you out according to its own will. Most of the students I meet cannot even imagine using their educations for their own purposes" (920)</a:t>
            </a:r>
            <a:endParaRPr lang="en-US" sz="2600" dirty="0"/>
          </a:p>
        </p:txBody>
      </p:sp>
      <p:pic>
        <p:nvPicPr>
          <p:cNvPr id="5" name="Record (online-voice-recorder.com) (7)">
            <a:hlinkClick r:id="" action="ppaction://media"/>
            <a:extLst>
              <a:ext uri="{FF2B5EF4-FFF2-40B4-BE49-F238E27FC236}">
                <a16:creationId xmlns:a16="http://schemas.microsoft.com/office/drawing/2014/main" id="{D1054899-6296-4C4C-B964-8B6E055332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23441" y="4674139"/>
            <a:ext cx="730250" cy="730250"/>
          </a:xfrm>
          <a:prstGeom prst="rect">
            <a:avLst/>
          </a:prstGeom>
        </p:spPr>
      </p:pic>
    </p:spTree>
    <p:extLst>
      <p:ext uri="{BB962C8B-B14F-4D97-AF65-F5344CB8AC3E}">
        <p14:creationId xmlns:p14="http://schemas.microsoft.com/office/powerpoint/2010/main" val="195523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9F4E3-AA94-4E20-9D51-E0ACFFC901B0}"/>
              </a:ext>
            </a:extLst>
          </p:cNvPr>
          <p:cNvSpPr>
            <a:spLocks noGrp="1"/>
          </p:cNvSpPr>
          <p:nvPr>
            <p:ph idx="1"/>
          </p:nvPr>
        </p:nvSpPr>
        <p:spPr/>
        <p:txBody>
          <a:bodyPr vert="horz" lIns="91440" tIns="45720" rIns="91440" bIns="45720" rtlCol="0" anchor="t">
            <a:normAutofit/>
          </a:bodyPr>
          <a:lstStyle/>
          <a:p>
            <a:pPr marL="0" indent="0">
              <a:buNone/>
            </a:pPr>
            <a:endParaRPr lang="en-US"/>
          </a:p>
          <a:p>
            <a:pPr>
              <a:buClr>
                <a:srgbClr val="1287C3"/>
              </a:buClr>
            </a:pPr>
            <a:endParaRPr lang="en-US" dirty="0"/>
          </a:p>
          <a:p>
            <a:pPr>
              <a:buClr>
                <a:srgbClr val="1287C3"/>
              </a:buClr>
            </a:pPr>
            <a:endParaRPr lang="en-US"/>
          </a:p>
          <a:p>
            <a:pPr marL="0" indent="0">
              <a:buClr>
                <a:srgbClr val="1287C3"/>
              </a:buClr>
              <a:buNone/>
            </a:pPr>
            <a:endParaRPr lang="en-US"/>
          </a:p>
        </p:txBody>
      </p:sp>
      <p:pic>
        <p:nvPicPr>
          <p:cNvPr id="4" name="Record (online-voice-recorder.com)">
            <a:hlinkClick r:id="" action="ppaction://media"/>
            <a:extLst>
              <a:ext uri="{FF2B5EF4-FFF2-40B4-BE49-F238E27FC236}">
                <a16:creationId xmlns:a16="http://schemas.microsoft.com/office/drawing/2014/main" id="{61D72257-1510-4C48-A771-D35C797EDE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33442" y="5666177"/>
            <a:ext cx="730250" cy="730250"/>
          </a:xfrm>
          <a:prstGeom prst="rect">
            <a:avLst/>
          </a:prstGeom>
        </p:spPr>
      </p:pic>
      <p:pic>
        <p:nvPicPr>
          <p:cNvPr id="7" name="Picture 7" descr="Diagram&#10;&#10;Description automatically generated">
            <a:extLst>
              <a:ext uri="{FF2B5EF4-FFF2-40B4-BE49-F238E27FC236}">
                <a16:creationId xmlns:a16="http://schemas.microsoft.com/office/drawing/2014/main" id="{6E6F47C5-6449-478F-B8FA-5A35A480746A}"/>
              </a:ext>
            </a:extLst>
          </p:cNvPr>
          <p:cNvPicPr>
            <a:picLocks noChangeAspect="1"/>
          </p:cNvPicPr>
          <p:nvPr/>
        </p:nvPicPr>
        <p:blipFill>
          <a:blip r:embed="rId5"/>
          <a:stretch>
            <a:fillRect/>
          </a:stretch>
        </p:blipFill>
        <p:spPr>
          <a:xfrm>
            <a:off x="2078968" y="1053435"/>
            <a:ext cx="9069236" cy="4334187"/>
          </a:xfrm>
          <a:prstGeom prst="rect">
            <a:avLst/>
          </a:prstGeom>
        </p:spPr>
      </p:pic>
    </p:spTree>
    <p:extLst>
      <p:ext uri="{BB962C8B-B14F-4D97-AF65-F5344CB8AC3E}">
        <p14:creationId xmlns:p14="http://schemas.microsoft.com/office/powerpoint/2010/main" val="205899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0DFE3C-FFE2-43F4-9A4F-53CB45E342DF}"/>
              </a:ext>
            </a:extLst>
          </p:cNvPr>
          <p:cNvSpPr>
            <a:spLocks noGrp="1"/>
          </p:cNvSpPr>
          <p:nvPr>
            <p:ph idx="1"/>
          </p:nvPr>
        </p:nvSpPr>
        <p:spPr>
          <a:xfrm>
            <a:off x="1484310" y="611037"/>
            <a:ext cx="10018713" cy="5223295"/>
          </a:xfrm>
        </p:spPr>
        <p:txBody>
          <a:bodyPr/>
          <a:lstStyle/>
          <a:p>
            <a:r>
              <a:rPr lang="en-US" sz="3200" dirty="0">
                <a:ea typeface="+mn-lt"/>
                <a:cs typeface="+mn-lt"/>
              </a:rPr>
              <a:t>What is critical here is that silencing, and marginalizing do not educate; they alienate instead…  To have the ability to effect change in minds, we have to be able to interact with minds and, ideally, to allow the various minds before us to interact honestly with one another (916)</a:t>
            </a:r>
            <a:endParaRPr lang="en-US" sz="3200"/>
          </a:p>
          <a:p>
            <a:pPr>
              <a:buClr>
                <a:srgbClr val="1287C3"/>
              </a:buClr>
            </a:pPr>
            <a:endParaRPr lang="en-US" dirty="0"/>
          </a:p>
          <a:p>
            <a:pPr>
              <a:buClr>
                <a:srgbClr val="1287C3"/>
              </a:buClr>
            </a:pPr>
            <a:endParaRPr lang="en-US"/>
          </a:p>
        </p:txBody>
      </p:sp>
      <p:pic>
        <p:nvPicPr>
          <p:cNvPr id="4" name="Record (online-voice-recorder.com) (4)">
            <a:hlinkClick r:id="" action="ppaction://media"/>
            <a:extLst>
              <a:ext uri="{FF2B5EF4-FFF2-40B4-BE49-F238E27FC236}">
                <a16:creationId xmlns:a16="http://schemas.microsoft.com/office/drawing/2014/main" id="{ECF990CB-065A-466A-9FE3-71C175CE7E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6535" y="5508026"/>
            <a:ext cx="730250" cy="730250"/>
          </a:xfrm>
          <a:prstGeom prst="rect">
            <a:avLst/>
          </a:prstGeom>
        </p:spPr>
      </p:pic>
    </p:spTree>
    <p:extLst>
      <p:ext uri="{BB962C8B-B14F-4D97-AF65-F5344CB8AC3E}">
        <p14:creationId xmlns:p14="http://schemas.microsoft.com/office/powerpoint/2010/main" val="142063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93509347622545A2F5D9F2B68F8E7D" ma:contentTypeVersion="2" ma:contentTypeDescription="Create a new document." ma:contentTypeScope="" ma:versionID="d3be2b074afb0520bfb7c1d53cacd6dc">
  <xsd:schema xmlns:xsd="http://www.w3.org/2001/XMLSchema" xmlns:xs="http://www.w3.org/2001/XMLSchema" xmlns:p="http://schemas.microsoft.com/office/2006/metadata/properties" xmlns:ns3="66bcd63b-a6c9-43c5-9628-b8dd38c26cd3" targetNamespace="http://schemas.microsoft.com/office/2006/metadata/properties" ma:root="true" ma:fieldsID="422e5927ec0ac1de0492e09b7ff10dd1" ns3:_="">
    <xsd:import namespace="66bcd63b-a6c9-43c5-9628-b8dd38c26cd3"/>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cd63b-a6c9-43c5-9628-b8dd38c26c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E206C6-AEE8-41FB-8C59-4E675CA65009}">
  <ds:schemaRefs>
    <ds:schemaRef ds:uri="66bcd63b-a6c9-43c5-9628-b8dd38c26c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D22B533-E076-4D55-ABF7-DC7636F87961}">
  <ds:schemaRefs>
    <ds:schemaRef ds:uri="http://schemas.microsoft.com/sharepoint/v3/contenttype/forms"/>
  </ds:schemaRefs>
</ds:datastoreItem>
</file>

<file path=customXml/itemProps3.xml><?xml version="1.0" encoding="utf-8"?>
<ds:datastoreItem xmlns:ds="http://schemas.openxmlformats.org/officeDocument/2006/customXml" ds:itemID="{511366F2-1781-4509-946F-E0242B66645A}">
  <ds:schemaRefs>
    <ds:schemaRef ds:uri="66bcd63b-a6c9-43c5-9628-b8dd38c26c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TotalTime>
  <Words>346</Words>
  <Application>Microsoft Office PowerPoint</Application>
  <PresentationFormat>Widescreen</PresentationFormat>
  <Paragraphs>19</Paragraphs>
  <Slides>20</Slides>
  <Notes>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Century Gothic</vt:lpstr>
      <vt:lpstr>Corbel</vt:lpstr>
      <vt:lpstr>Parallax</vt:lpstr>
      <vt:lpstr>Marjori Godlin Roemer "Which Reader's Response"</vt:lpstr>
      <vt:lpstr>Reader Response Theory Defined</vt:lpstr>
      <vt:lpstr>PowerPoint Presentation</vt:lpstr>
      <vt:lpstr>“Reader-response theory is a gesture toward opening up dialogue with students and problematizing questions of authority, but it can only be a significant gesture when appropriated by teachers who recognize the forces against which such freedom must contend” (920)</vt:lpstr>
      <vt:lpstr>PowerPoint Presentation</vt:lpstr>
      <vt:lpstr>PowerPoint Presentation</vt:lpstr>
      <vt:lpstr>PowerPoint Presentation</vt:lpstr>
      <vt:lpstr>PowerPoint Presentation</vt:lpstr>
      <vt:lpstr>PowerPoint Presentation</vt:lpstr>
      <vt:lpstr>PowerPoint Presentation</vt:lpstr>
      <vt:lpstr>Poetry  In Connection With the Reader Response Method</vt:lpstr>
      <vt:lpstr>Why do people hate poetry?</vt:lpstr>
      <vt:lpstr>World of the Future, We Thirsted</vt:lpstr>
      <vt:lpstr>PowerPoint Presentation</vt:lpstr>
      <vt:lpstr>Imagination=The Future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golden_girl</dc:creator>
  <cp:lastModifiedBy> </cp:lastModifiedBy>
  <cp:revision>83</cp:revision>
  <dcterms:created xsi:type="dcterms:W3CDTF">2021-03-23T22:37:51Z</dcterms:created>
  <dcterms:modified xsi:type="dcterms:W3CDTF">2021-03-30T16:39:14Z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0x0101005C93509347622545A2F5D9F2B68F8E7D</vt:lpwstr>
  </property>
</Properties>
</file>