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9" r:id="rId6"/>
    <p:sldId id="260" r:id="rId7"/>
    <p:sldId id="268" r:id="rId8"/>
    <p:sldId id="261" r:id="rId9"/>
    <p:sldId id="263" r:id="rId10"/>
    <p:sldId id="265" r:id="rId11"/>
    <p:sldId id="264" r:id="rId12"/>
    <p:sldId id="266" r:id="rId13"/>
    <p:sldId id="267" r:id="rId14"/>
    <p:sldId id="271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CBE4E-4782-7240-8216-06B51CDFD5A4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7C69F-6263-F248-A0E7-5038B3B74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8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7C69F-6263-F248-A0E7-5038B3B743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6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3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20B2-811B-3647-8F0F-B74638BC38F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B4285-56D8-6B4C-BC5E-6C555910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0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5.png"/><Relationship Id="rId1" Type="http://schemas.microsoft.com/office/2007/relationships/media" Target="../media/media10.wav"/><Relationship Id="rId2" Type="http://schemas.openxmlformats.org/officeDocument/2006/relationships/audio" Target="../media/media10.wav"/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-jstor-org.libserv-prd.bridgew.edu/stable/pdf/26594311.pdf?ab_segments=0/basic_SYC-4946/control&amp;refreqid=excelsior:3d0e7a11006550269cdfad5855bc326f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5.png"/><Relationship Id="rId1" Type="http://schemas.microsoft.com/office/2007/relationships/media" Target="../media/media11.wav"/><Relationship Id="rId2" Type="http://schemas.openxmlformats.org/officeDocument/2006/relationships/audio" Target="../media/media11.wav"/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leetorda.com/engl344-all-class-discussion-board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leetorda.com/engl344-ya-lit-assignment-flash-memoir-ya-edit.html" TargetMode="External"/><Relationship Id="rId5" Type="http://schemas.openxmlformats.org/officeDocument/2006/relationships/image" Target="../media/image32.JPG"/><Relationship Id="rId6" Type="http://schemas.openxmlformats.org/officeDocument/2006/relationships/image" Target="../media/image5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leetorda.com/engl344-all-class-discussion-board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5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thebalancecareers.com/the-young-adult-book-market-2799954" TargetMode="External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5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5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thebalancecareers.com/the-young-adult-book-market-2799954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5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5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5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jpg"/><Relationship Id="rId11" Type="http://schemas.openxmlformats.org/officeDocument/2006/relationships/image" Target="../media/image5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The Monday Update</a:t>
            </a:r>
            <a:endParaRPr lang="en-US" sz="5400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Bangla MN"/>
                <a:cs typeface="Bangla MN"/>
              </a:rPr>
              <a:t>Welcome to the Monday update with for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Bangla MN"/>
                <a:cs typeface="Bangla MN"/>
              </a:rPr>
              <a:t>3 February 2020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Bangla MN"/>
                <a:cs typeface="Bangla MN"/>
              </a:rPr>
              <a:t>By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Bangla MN"/>
                <a:cs typeface="Bangla MN"/>
              </a:rPr>
              <a:t>LTorda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03623"/>
            <a:ext cx="1811586" cy="1839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752" y="599666"/>
            <a:ext cx="1497601" cy="1843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322" y="599666"/>
            <a:ext cx="2070799" cy="1826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962" y="553951"/>
            <a:ext cx="1546237" cy="1872160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7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5"/>
    </mc:Choice>
    <mc:Fallback>
      <p:transition xmlns:p14="http://schemas.microsoft.com/office/powerpoint/2010/main" spd="slow" advTm="421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Week: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Little Women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117"/>
            <a:ext cx="8229600" cy="37078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As you respond in your book club Reading Journal: </a:t>
            </a:r>
          </a:p>
          <a:p>
            <a:pPr marL="857250" lvl="2" indent="0"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Don’t forget to consider the scholarly reading for this week (also identified on the syllabus and available for download),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  <a:hlinkClick r:id="rId4"/>
              </a:rPr>
              <a:t>“Who Are Your Heroes”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009613"/>
            <a:ext cx="1182078" cy="1596897"/>
          </a:xfrm>
          <a:prstGeom prst="rect">
            <a:avLst/>
          </a:prstGeom>
        </p:spPr>
      </p:pic>
      <p:pic>
        <p:nvPicPr>
          <p:cNvPr id="6" name="Picture 5" descr="little women lili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65" y="5009613"/>
            <a:ext cx="917137" cy="1596897"/>
          </a:xfrm>
          <a:prstGeom prst="rect">
            <a:avLst/>
          </a:prstGeom>
        </p:spPr>
      </p:pic>
      <p:pic>
        <p:nvPicPr>
          <p:cNvPr id="7" name="Picture 6" descr="little women movi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64" y="5009613"/>
            <a:ext cx="1076298" cy="1596897"/>
          </a:xfrm>
          <a:prstGeom prst="rect">
            <a:avLst/>
          </a:prstGeom>
        </p:spPr>
      </p:pic>
      <p:pic>
        <p:nvPicPr>
          <p:cNvPr id="8" name="Picture 7" descr="Unknownflow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21" y="5009613"/>
            <a:ext cx="1155331" cy="1596897"/>
          </a:xfrm>
          <a:prstGeom prst="rect">
            <a:avLst/>
          </a:prstGeom>
        </p:spPr>
      </p:pic>
      <p:pic>
        <p:nvPicPr>
          <p:cNvPr id="9" name="Picture 8" descr="abstract.little wom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67" y="5009614"/>
            <a:ext cx="1062661" cy="1596896"/>
          </a:xfrm>
          <a:prstGeom prst="rect">
            <a:avLst/>
          </a:prstGeom>
        </p:spPr>
      </p:pic>
      <p:pic>
        <p:nvPicPr>
          <p:cNvPr id="10" name="Picture 9" descr="Unknown.pengui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25" y="5009614"/>
            <a:ext cx="1017241" cy="1596897"/>
          </a:xfrm>
          <a:prstGeom prst="rect">
            <a:avLst/>
          </a:prstGeom>
        </p:spPr>
      </p:pic>
      <p:pic>
        <p:nvPicPr>
          <p:cNvPr id="11" name="Picture 10" descr="Unknown.gree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12" y="5009614"/>
            <a:ext cx="1035979" cy="1596896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6"/>
    </mc:Choice>
    <mc:Fallback>
      <p:transition xmlns:p14="http://schemas.microsoft.com/office/powerpoint/2010/main" spd="slow" advTm="300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Week: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Little Women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776"/>
            <a:ext cx="8229600" cy="37078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Instead of a Teaching Discussion this week: </a:t>
            </a:r>
          </a:p>
          <a:p>
            <a:pPr marL="800100" lvl="2" indent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On the </a:t>
            </a:r>
            <a:r>
              <a:rPr lang="en-US" dirty="0" smtClean="0">
                <a:solidFill>
                  <a:srgbClr val="10253F"/>
                </a:solidFill>
                <a:latin typeface="Garamond"/>
                <a:cs typeface="Garamond"/>
                <a:hlinkClick r:id="rId4"/>
              </a:rPr>
              <a:t>Class Discussion Board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In 300 words, provide a synopsis of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your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 2020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version of the classic 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Little Women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.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ramond"/>
                <a:cs typeface="Garamond"/>
              </a:rPr>
              <a:t>RESPOND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 in 200 words to at least one of your colleagues by either building on their update idea and/or suggesting why you think, as a reader or a teacher, this would work as an update (or wouldn’t).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/>
                <a:latin typeface="Garamond"/>
                <a:cs typeface="Garamond"/>
              </a:rPr>
              <a:t> 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009613"/>
            <a:ext cx="1182078" cy="1596897"/>
          </a:xfrm>
          <a:prstGeom prst="rect">
            <a:avLst/>
          </a:prstGeom>
        </p:spPr>
      </p:pic>
      <p:pic>
        <p:nvPicPr>
          <p:cNvPr id="6" name="Picture 5" descr="little women lili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65" y="5009613"/>
            <a:ext cx="917137" cy="1596897"/>
          </a:xfrm>
          <a:prstGeom prst="rect">
            <a:avLst/>
          </a:prstGeom>
        </p:spPr>
      </p:pic>
      <p:pic>
        <p:nvPicPr>
          <p:cNvPr id="7" name="Picture 6" descr="little women movi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64" y="5009613"/>
            <a:ext cx="1076298" cy="1596897"/>
          </a:xfrm>
          <a:prstGeom prst="rect">
            <a:avLst/>
          </a:prstGeom>
        </p:spPr>
      </p:pic>
      <p:pic>
        <p:nvPicPr>
          <p:cNvPr id="8" name="Picture 7" descr="Unknownflow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21" y="5009613"/>
            <a:ext cx="1155331" cy="1596897"/>
          </a:xfrm>
          <a:prstGeom prst="rect">
            <a:avLst/>
          </a:prstGeom>
        </p:spPr>
      </p:pic>
      <p:pic>
        <p:nvPicPr>
          <p:cNvPr id="9" name="Picture 8" descr="abstract.little wom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67" y="5009614"/>
            <a:ext cx="1062661" cy="1596896"/>
          </a:xfrm>
          <a:prstGeom prst="rect">
            <a:avLst/>
          </a:prstGeom>
        </p:spPr>
      </p:pic>
      <p:pic>
        <p:nvPicPr>
          <p:cNvPr id="10" name="Picture 9" descr="Unknown.pengui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25" y="5009614"/>
            <a:ext cx="1017241" cy="1596897"/>
          </a:xfrm>
          <a:prstGeom prst="rect">
            <a:avLst/>
          </a:prstGeom>
        </p:spPr>
      </p:pic>
      <p:pic>
        <p:nvPicPr>
          <p:cNvPr id="11" name="Picture 10" descr="Unknown.gree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12" y="5009614"/>
            <a:ext cx="1035979" cy="1596896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5"/>
    </mc:Choice>
    <mc:Fallback>
      <p:transition xmlns:p14="http://schemas.microsoft.com/office/powerpoint/2010/main" spd="slow" advTm="483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cont’d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</a:br>
            <a:r>
              <a:rPr lang="en-US" sz="4000" i="1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Flash Memoir: YA Edit</a:t>
            </a:r>
            <a:endParaRPr lang="en-US" sz="4000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776"/>
            <a:ext cx="3965984" cy="44914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We are all readers before we are teachers</a:t>
            </a:r>
            <a:b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600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This is worth 10% of your final grade</a:t>
            </a:r>
            <a:b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sz="2600" i="1" dirty="0" smtClean="0">
                <a:solidFill>
                  <a:srgbClr val="E46C0A"/>
                </a:solidFill>
                <a:latin typeface="Bangla MN"/>
                <a:cs typeface="Bangla MN"/>
              </a:rPr>
              <a:t>NOT DUE THIS WEEK!!!</a:t>
            </a:r>
          </a:p>
          <a:p>
            <a:endParaRPr lang="en-US" sz="2600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Please try not to stress too much and enjoy it</a:t>
            </a:r>
            <a:b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sz="2600" i="1" dirty="0" smtClean="0">
                <a:solidFill>
                  <a:srgbClr val="E46C0A"/>
                </a:solidFill>
                <a:latin typeface="Bangla MN"/>
                <a:cs typeface="Bangla MN"/>
              </a:rPr>
              <a:t>NOT DUE THIS WEEK!!!</a:t>
            </a:r>
          </a:p>
          <a:p>
            <a:endParaRPr lang="en-US" sz="2600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Read details on 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  <a:hlinkClick r:id="rId4"/>
              </a:rPr>
              <a:t>the assignment page 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on our class website. </a:t>
            </a:r>
            <a:r>
              <a:rPr lang="en-US" sz="2600" i="1" dirty="0" smtClean="0">
                <a:solidFill>
                  <a:srgbClr val="E46C0A"/>
                </a:solidFill>
                <a:latin typeface="Bangla MN"/>
                <a:cs typeface="Bangla MN"/>
              </a:rPr>
              <a:t>NOT DUE THIS WEEK!!!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5" name="Picture 4" descr="IMG_09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74" y="1619522"/>
            <a:ext cx="3157851" cy="4210468"/>
          </a:xfrm>
          <a:prstGeom prst="rect">
            <a:avLst/>
          </a:prstGeom>
        </p:spPr>
      </p:pic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99"/>
    </mc:Choice>
    <mc:Fallback>
      <p:transition xmlns:p14="http://schemas.microsoft.com/office/powerpoint/2010/main" spd="slow" advTm="456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cont’d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</a:br>
            <a:r>
              <a:rPr lang="en-US" sz="2700" i="1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week’s Q &amp; A discussion board</a:t>
            </a:r>
            <a:endParaRPr lang="en-US" sz="2700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995"/>
            <a:ext cx="8229600" cy="37078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This week’s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  <a:hlinkClick r:id="rId4"/>
              </a:rPr>
              <a:t>Q&amp;A discussion board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is live and ready for your questions. </a:t>
            </a:r>
          </a:p>
          <a:p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From last week: Trouble-shooting posting to the Discussion Board.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52" y="4421196"/>
            <a:ext cx="3195574" cy="2261274"/>
          </a:xfrm>
          <a:prstGeom prst="rect">
            <a:avLst/>
          </a:prstGeom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2"/>
    </mc:Choice>
    <mc:Fallback>
      <p:transition xmlns:p14="http://schemas.microsoft.com/office/powerpoint/2010/main" spd="slow" advTm="197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99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Looking Ahead</a:t>
            </a:r>
            <a:b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</a:br>
            <a:endParaRPr lang="en-US" sz="3200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995"/>
            <a:ext cx="8229600" cy="3707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What Is a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Pecha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Kucha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? 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THIS is a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Pecha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Kucha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.</a:t>
            </a:r>
          </a:p>
          <a:p>
            <a:pPr algn="ctr"/>
            <a:endParaRPr lang="en-US" sz="5400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2"/>
    </mc:Choice>
    <mc:Fallback>
      <p:transition xmlns:p14="http://schemas.microsoft.com/office/powerpoint/2010/main" spd="slow" advTm="174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Take Care of Each Other &amp; Yourselves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261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The Counseling Center  	508.531.1331</a:t>
            </a:r>
            <a:br>
              <a:rPr lang="en-US" sz="2800" dirty="0" smtClean="0">
                <a:latin typeface="Bangla MN"/>
                <a:cs typeface="Bangla MN"/>
              </a:rPr>
            </a:br>
            <a:endParaRPr lang="en-US" sz="2800" dirty="0" smtClean="0">
              <a:latin typeface="Bangla MN"/>
              <a:cs typeface="Bangla MN"/>
            </a:endParaRPr>
          </a:p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The Wellness Center			508.531.1252</a:t>
            </a:r>
            <a:br>
              <a:rPr lang="en-US" sz="2800" dirty="0" smtClean="0">
                <a:latin typeface="Bangla MN"/>
                <a:cs typeface="Bangla MN"/>
              </a:rPr>
            </a:br>
            <a:endParaRPr lang="en-US" sz="2800" dirty="0" smtClean="0">
              <a:latin typeface="Bangla MN"/>
              <a:cs typeface="Bangla MN"/>
            </a:endParaRPr>
          </a:p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The Center for </a:t>
            </a:r>
          </a:p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Multicultural Affairs			508.531.6166</a:t>
            </a:r>
            <a:br>
              <a:rPr lang="en-US" sz="2800" dirty="0" smtClean="0">
                <a:latin typeface="Bangla MN"/>
                <a:cs typeface="Bangla MN"/>
              </a:rPr>
            </a:br>
            <a:endParaRPr lang="en-US" sz="2800" dirty="0" smtClean="0">
              <a:latin typeface="Bangla MN"/>
              <a:cs typeface="Bangla MN"/>
            </a:endParaRPr>
          </a:p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The Campus Food Bank		</a:t>
            </a:r>
            <a:r>
              <a:rPr lang="en-US" sz="2800" dirty="0" smtClean="0">
                <a:latin typeface="Bangla MN"/>
                <a:cs typeface="Bangla MN"/>
              </a:rPr>
              <a:t>508.531.2818</a:t>
            </a:r>
            <a:br>
              <a:rPr lang="en-US" sz="2800" dirty="0" smtClean="0">
                <a:latin typeface="Bangla MN"/>
                <a:cs typeface="Bangla MN"/>
              </a:rPr>
            </a:br>
            <a:endParaRPr lang="en-US" sz="2800" dirty="0" smtClean="0">
              <a:latin typeface="Bangla MN"/>
              <a:cs typeface="Bangla MN"/>
            </a:endParaRPr>
          </a:p>
          <a:p>
            <a:pPr marL="0" indent="0">
              <a:buNone/>
            </a:pPr>
            <a:r>
              <a:rPr lang="en-US" sz="2800" dirty="0" smtClean="0">
                <a:latin typeface="Bangla MN"/>
                <a:cs typeface="Bangla MN"/>
              </a:rPr>
              <a:t>The Pride Center				508.531.1408</a:t>
            </a:r>
          </a:p>
          <a:p>
            <a:pPr marL="0" indent="0">
              <a:buNone/>
            </a:pPr>
            <a:endParaRPr lang="en-US" sz="2800" dirty="0" smtClean="0">
              <a:latin typeface="Bangla MN"/>
              <a:cs typeface="Bangla MN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0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52"/>
    </mc:Choice>
    <mc:Fallback>
      <p:transition xmlns:p14="http://schemas.microsoft.com/office/powerpoint/2010/main" spd="slow" advTm="1232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  <a:latin typeface="Bangla MN"/>
                <a:cs typeface="Bangla MN"/>
              </a:rPr>
              <a:t>Some highlights from last week. . . </a:t>
            </a:r>
            <a:endParaRPr lang="en-US" dirty="0">
              <a:solidFill>
                <a:srgbClr val="376092"/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Great work on the Reading Journal/Book Club posts—those who posted anyway.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Really great work on the Teaching Discussion. Genuinely enjoyed reading that. 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Still some adjustments to the book club groups due to drop/add shuffle.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4"/>
    </mc:Choice>
    <mc:Fallback>
      <p:transition xmlns:p14="http://schemas.microsoft.com/office/powerpoint/2010/main" spd="slow" advTm="291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“Girl” &amp; “7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 Grade”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Gender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Identity Formation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Race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Class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“learned behavior”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Is this literature? 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40" y="1600200"/>
            <a:ext cx="3864141" cy="3809802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02"/>
    </mc:Choice>
    <mc:Fallback>
      <p:transition xmlns:p14="http://schemas.microsoft.com/office/powerpoint/2010/main" spd="slow" advTm="1129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Circling Back to Week One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293" y="1887660"/>
            <a:ext cx="5008507" cy="452596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Is YA a genre unto itself? 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If so, what defines it? 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765" y="1887660"/>
            <a:ext cx="34535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“The number of Young Adult titles published more than doubled in the decade between 2002 and 2012 — over 10,000 YA books came out in 2012 versus about 4,700 in 2002.” </a:t>
            </a:r>
          </a:p>
          <a:p>
            <a:r>
              <a:rPr lang="en-US" dirty="0">
                <a:latin typeface="Garamond"/>
                <a:cs typeface="Garamond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</a:t>
            </a:r>
            <a:r>
              <a:rPr lang="mr-IN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–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  <a:hlinkClick r:id="rId4"/>
              </a:rPr>
              <a:t>The Balance Careers: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  <a:hlinkClick r:id="rId4"/>
              </a:rPr>
              <a:t>Book Publishing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8" name="Picture 7" descr="AreYouThereGo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94" y="4013727"/>
            <a:ext cx="1230854" cy="1830337"/>
          </a:xfrm>
          <a:prstGeom prst="rect">
            <a:avLst/>
          </a:prstGeom>
        </p:spPr>
      </p:pic>
      <p:pic>
        <p:nvPicPr>
          <p:cNvPr id="9" name="Picture 8" descr="Unknown.blume tw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6" y="4013727"/>
            <a:ext cx="1091891" cy="1830337"/>
          </a:xfrm>
          <a:prstGeom prst="rect">
            <a:avLst/>
          </a:prstGeom>
        </p:spPr>
      </p:pic>
      <p:pic>
        <p:nvPicPr>
          <p:cNvPr id="10" name="Picture 9" descr="Unknown blume moder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55" y="4013727"/>
            <a:ext cx="1218006" cy="1830337"/>
          </a:xfrm>
          <a:prstGeom prst="rect">
            <a:avLst/>
          </a:prstGeom>
        </p:spPr>
      </p:pic>
      <p:pic>
        <p:nvPicPr>
          <p:cNvPr id="11" name="Picture 10" descr="blume.word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20" y="4013727"/>
            <a:ext cx="1229131" cy="1830337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6"/>
    </mc:Choice>
    <mc:Fallback>
      <p:transition xmlns:p14="http://schemas.microsoft.com/office/powerpoint/2010/main" spd="slow" advTm="533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Circling Back to Week One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901648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YA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lit is typically some sort of “Coming of Age” story, in the literary sense.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  <a:t>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 </a:t>
            </a:r>
            <a:b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It is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 Conflict Driven. 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  <a:t> </a:t>
            </a:r>
            <a:b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</a:br>
            <a:endParaRPr lang="en-US" sz="2400" i="1" dirty="0" smtClean="0">
              <a:solidFill>
                <a:schemeClr val="accent1">
                  <a:lumMod val="50000"/>
                </a:schemeClr>
              </a:solidFill>
              <a:effectLst/>
              <a:latin typeface="Bangla MN"/>
              <a:cs typeface="Bangla MN"/>
            </a:endParaRPr>
          </a:p>
          <a:p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The Power of Firsts is a strong influence on YA Lit. 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/>
            </a:r>
            <a:b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They have elements of Melodrama. 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  <a:t>  </a:t>
            </a: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5" name="Picture 4" descr="adventures-of-huckleberry-finn-1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8" y="4371306"/>
            <a:ext cx="1298106" cy="1915788"/>
          </a:xfrm>
          <a:prstGeom prst="rect">
            <a:avLst/>
          </a:prstGeom>
        </p:spPr>
      </p:pic>
      <p:pic>
        <p:nvPicPr>
          <p:cNvPr id="7" name="Picture 6" descr="tom sawy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89" y="4371306"/>
            <a:ext cx="1226416" cy="1967808"/>
          </a:xfrm>
          <a:prstGeom prst="rect">
            <a:avLst/>
          </a:prstGeom>
        </p:spPr>
      </p:pic>
      <p:pic>
        <p:nvPicPr>
          <p:cNvPr id="8" name="Picture 7" descr="little hou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26" y="4371306"/>
            <a:ext cx="1352880" cy="1946827"/>
          </a:xfrm>
          <a:prstGeom prst="rect">
            <a:avLst/>
          </a:prstGeom>
        </p:spPr>
      </p:pic>
      <p:pic>
        <p:nvPicPr>
          <p:cNvPr id="9" name="Picture 8" descr="anne of gre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34" y="4371306"/>
            <a:ext cx="1289494" cy="2019827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68"/>
    </mc:Choice>
    <mc:Fallback>
      <p:transition xmlns:p14="http://schemas.microsoft.com/office/powerpoint/2010/main" spd="slow" advTm="1113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Circling Back to Week One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89" y="1588012"/>
            <a:ext cx="5008507" cy="452596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What is the “Literature”?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What is the “Young”?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What is the “Adult”?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3272" y="2149516"/>
            <a:ext cx="3453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“By some market estimates, nearly 70 percent of all YA titles are purchased by adults between the ages of 18 and 64.”</a:t>
            </a:r>
          </a:p>
          <a:p>
            <a:r>
              <a:rPr lang="en-US" sz="2000" dirty="0">
                <a:latin typeface="Garamond"/>
                <a:cs typeface="Garamond"/>
              </a:rPr>
              <a:t>	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</a:t>
            </a:r>
            <a:r>
              <a:rPr lang="mr-IN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–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  <a:hlinkClick r:id="rId4"/>
              </a:rPr>
              <a:t>The Balance Careers: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		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  <a:hlinkClick r:id="rId4"/>
              </a:rPr>
              <a:t>Book Publishing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60" y="4531538"/>
            <a:ext cx="1475163" cy="2217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727" y="4531537"/>
            <a:ext cx="1556798" cy="2217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564" y="4531538"/>
            <a:ext cx="1399369" cy="2128207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8"/>
    </mc:Choice>
    <mc:Fallback>
      <p:transition xmlns:p14="http://schemas.microsoft.com/office/powerpoint/2010/main" spd="slow" advTm="325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Circling Back to Week One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99" y="1887660"/>
            <a:ext cx="8344301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YA is aware of who YA is for.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  <a:t> </a:t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Bangla MN"/>
                <a:cs typeface="Bangla MN"/>
              </a:rPr>
            </a:br>
            <a:endParaRPr lang="en-US" sz="2800" dirty="0" smtClean="0">
              <a:solidFill>
                <a:schemeClr val="accent1">
                  <a:lumMod val="50000"/>
                </a:schemeClr>
              </a:solidFill>
              <a:effectLst/>
              <a:latin typeface="Bangla MN"/>
              <a:cs typeface="Bangla MN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Which brings me to my last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point, YA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is aware that it is a kind of “teaching” text. </a:t>
            </a:r>
            <a:r>
              <a:rPr lang="en-US" sz="2800" dirty="0" smtClean="0">
                <a:effectLst/>
                <a:latin typeface="Bangla MN"/>
                <a:cs typeface="Bangla MN"/>
              </a:rPr>
              <a:t> </a:t>
            </a:r>
          </a:p>
          <a:p>
            <a:endParaRPr lang="en-US" sz="2800" i="1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. . . So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, notice what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does NOT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appear in our list: 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YA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novels are 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simple. </a:t>
            </a:r>
            <a:endParaRPr lang="en-US" sz="1800" i="1" dirty="0" smtClean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YA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novels are 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easy. </a:t>
            </a:r>
            <a:endParaRPr lang="en-US" sz="1800" i="1" dirty="0" smtClean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YA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novels are 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straightforward.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 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  <a:p>
            <a:pPr marL="1257300" lvl="3" indent="0" algn="r"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Because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none of that is what makes YA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effectLst/>
                <a:latin typeface="Bangla MN"/>
                <a:cs typeface="Bangla MN"/>
              </a:rPr>
              <a:t> </a:t>
            </a:r>
            <a:endParaRPr lang="en-US" sz="1800" i="1" dirty="0" smtClean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12" name="Picture 11" descr="catch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6" y="3808862"/>
            <a:ext cx="1695288" cy="2754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19"/>
    </mc:Choice>
    <mc:Fallback>
      <p:transition xmlns:p14="http://schemas.microsoft.com/office/powerpoint/2010/main" spd="slow" advTm="814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What does it mean to teach YA?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89" y="1588012"/>
            <a:ext cx="5008507" cy="452596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Reading as Meaning Making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Fluency 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vs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 Comprehension</a:t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</a:br>
            <a:endParaRPr lang="en-US" sz="2800" i="1" dirty="0" smtClean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Reading word 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	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&amp; World</a:t>
            </a:r>
            <a:endParaRPr lang="en-US" sz="2800" i="1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27" y="1632464"/>
            <a:ext cx="1869473" cy="1869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036" y="3620557"/>
            <a:ext cx="1823076" cy="1831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907" y="3620558"/>
            <a:ext cx="1224977" cy="1831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742" y="1632464"/>
            <a:ext cx="1520085" cy="1913925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4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25"/>
    </mc:Choice>
    <mc:Fallback>
      <p:transition xmlns:p14="http://schemas.microsoft.com/office/powerpoint/2010/main" spd="slow" advTm="1102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This Week: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Bangla MN"/>
                <a:cs typeface="Bangla MN"/>
              </a:rPr>
              <a:t>Little Women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78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Question for Reading Journal Book Club: </a:t>
            </a:r>
          </a:p>
          <a:p>
            <a:pPr marL="857250" lvl="2" indent="0"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In what ways is this text “young” and “adult” and “literature”? Also, what YA tropes do you see in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Little Women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that, in your reading experience, you see in recent YA titles? 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Bangla MN"/>
                <a:cs typeface="Bangla MN"/>
              </a:rPr>
              <a:t>(yes, I know it’s two questions)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009613"/>
            <a:ext cx="1182078" cy="1596897"/>
          </a:xfrm>
          <a:prstGeom prst="rect">
            <a:avLst/>
          </a:prstGeom>
        </p:spPr>
      </p:pic>
      <p:pic>
        <p:nvPicPr>
          <p:cNvPr id="6" name="Picture 5" descr="little women lil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65" y="5009613"/>
            <a:ext cx="917137" cy="1596897"/>
          </a:xfrm>
          <a:prstGeom prst="rect">
            <a:avLst/>
          </a:prstGeom>
        </p:spPr>
      </p:pic>
      <p:pic>
        <p:nvPicPr>
          <p:cNvPr id="7" name="Picture 6" descr="little women movi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64" y="5009613"/>
            <a:ext cx="1076298" cy="1596897"/>
          </a:xfrm>
          <a:prstGeom prst="rect">
            <a:avLst/>
          </a:prstGeom>
        </p:spPr>
      </p:pic>
      <p:pic>
        <p:nvPicPr>
          <p:cNvPr id="8" name="Picture 7" descr="Unknownflow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21" y="5009613"/>
            <a:ext cx="1155331" cy="1596897"/>
          </a:xfrm>
          <a:prstGeom prst="rect">
            <a:avLst/>
          </a:prstGeom>
        </p:spPr>
      </p:pic>
      <p:pic>
        <p:nvPicPr>
          <p:cNvPr id="9" name="Picture 8" descr="abstract.little wom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67" y="5009614"/>
            <a:ext cx="1062661" cy="1596896"/>
          </a:xfrm>
          <a:prstGeom prst="rect">
            <a:avLst/>
          </a:prstGeom>
        </p:spPr>
      </p:pic>
      <p:pic>
        <p:nvPicPr>
          <p:cNvPr id="10" name="Picture 9" descr="Unknown.pengui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25" y="5009614"/>
            <a:ext cx="1017241" cy="1596897"/>
          </a:xfrm>
          <a:prstGeom prst="rect">
            <a:avLst/>
          </a:prstGeom>
        </p:spPr>
      </p:pic>
      <p:pic>
        <p:nvPicPr>
          <p:cNvPr id="11" name="Picture 10" descr="Unknown.gree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12" y="5009614"/>
            <a:ext cx="1035979" cy="1596896"/>
          </a:xfrm>
          <a:prstGeom prst="rect">
            <a:avLst/>
          </a:prstGeom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3"/>
    </mc:Choice>
    <mc:Fallback>
      <p:transition xmlns:p14="http://schemas.microsoft.com/office/powerpoint/2010/main" spd="slow" advTm="379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401</Words>
  <Application>Microsoft Macintosh PowerPoint</Application>
  <PresentationFormat>On-screen Show (4:3)</PresentationFormat>
  <Paragraphs>82</Paragraphs>
  <Slides>15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Monday Update</vt:lpstr>
      <vt:lpstr>Some highlights from last week. . . </vt:lpstr>
      <vt:lpstr>“Girl” &amp; “7th Grade”</vt:lpstr>
      <vt:lpstr>Circling Back to Week One</vt:lpstr>
      <vt:lpstr>Circling Back to Week One</vt:lpstr>
      <vt:lpstr>Circling Back to Week One</vt:lpstr>
      <vt:lpstr>Circling Back to Week One</vt:lpstr>
      <vt:lpstr>What does it mean to teach YA?</vt:lpstr>
      <vt:lpstr>This Week: Little Women</vt:lpstr>
      <vt:lpstr>This Week: Little Women</vt:lpstr>
      <vt:lpstr>This Week: Little Women</vt:lpstr>
      <vt:lpstr>This Week cont’d Flash Memoir: YA Edit</vt:lpstr>
      <vt:lpstr>This Week cont’d This week’s Q &amp; A discussion board</vt:lpstr>
      <vt:lpstr>Looking Ahead </vt:lpstr>
      <vt:lpstr>Take Care of Each Other &amp; Yourselves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Monday Update</dc:title>
  <dc:creator>little b</dc:creator>
  <cp:lastModifiedBy>little b</cp:lastModifiedBy>
  <cp:revision>28</cp:revision>
  <dcterms:created xsi:type="dcterms:W3CDTF">2020-02-03T16:59:47Z</dcterms:created>
  <dcterms:modified xsi:type="dcterms:W3CDTF">2020-02-04T02:45:20Z</dcterms:modified>
</cp:coreProperties>
</file>