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7" r:id="rId1"/>
  </p:sldMasterIdLst>
  <p:sldIdLst>
    <p:sldId id="257" r:id="rId2"/>
    <p:sldId id="258" r:id="rId3"/>
    <p:sldId id="259" r:id="rId4"/>
    <p:sldId id="260" r:id="rId5"/>
    <p:sldId id="261" r:id="rId6"/>
    <p:sldId id="262" r:id="rId7"/>
    <p:sldId id="264" r:id="rId8"/>
    <p:sldId id="263" r:id="rId9"/>
    <p:sldId id="265" r:id="rId10"/>
    <p:sldId id="266" r:id="rId11"/>
    <p:sldId id="268" r:id="rId12"/>
    <p:sldId id="267"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0"/>
    <p:restoredTop sz="94737"/>
  </p:normalViewPr>
  <p:slideViewPr>
    <p:cSldViewPr snapToGrid="0" snapToObjects="1">
      <p:cViewPr>
        <p:scale>
          <a:sx n="88" d="100"/>
          <a:sy n="88" d="100"/>
        </p:scale>
        <p:origin x="1480"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D38747-4367-4BD2-8D51-C97E202738E2}" type="datetime1">
              <a:rPr lang="en-US" smtClean="0"/>
              <a:t>3/30/20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162217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3/30/20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563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452596F-08A7-4B70-989A-F2B1CF31E66B}" type="datetime1">
              <a:rPr lang="en-US" smtClean="0"/>
              <a:t>3/30/20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3390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3/30/20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4064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CAE507A8-A5CF-4D38-AB86-7EDDA87A85D4}" type="datetime1">
              <a:rPr lang="en-US" smtClean="0"/>
              <a:t>3/30/20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11233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BDFCD27C-8599-43EF-BA1D-14DDC1946E06}" type="datetime1">
              <a:rPr lang="en-US" smtClean="0"/>
              <a:t>3/30/20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549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9343D99-809A-49C0-96E5-4250D0B498EE}" type="datetime1">
              <a:rPr lang="en-US" smtClean="0"/>
              <a:t>3/30/20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32340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3/30/20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94278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E68812DA-F765-4142-A6A3-A8ED7235E082}" type="datetime1">
              <a:rPr lang="en-US" smtClean="0"/>
              <a:t>3/30/20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79908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3/30/20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4521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9EA15526-7079-4B7B-987C-1B5FAE11A0FF}" type="datetime1">
              <a:rPr lang="en-US" smtClean="0"/>
              <a:t>3/30/20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pPr algn="l"/>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6375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073ED0CC-082F-4160-86E5-0D6041F12778}" type="datetime1">
              <a:rPr lang="en-US" smtClean="0"/>
              <a:t>3/30/20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88675399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hf sldNum="0" hdr="0" ft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jilljemmett.com/category/poetry/"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https://creativecommons.org/licenses/by/3.0/"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darkpartyreview.blogspot.com/2008/05/save-molly-10-great-teen-flicks-from.html" TargetMode="External"/><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poetryfoundation.org/poets/emily-dickinson" TargetMode="External"/><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kidlitwhm.blogspot.com/2012/03/emily-and-carlo-by-marty-rhodes-figley.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hyperlink" Target="https://youtu.be/ury9eoLnb-0"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www.pulitzer.org/winners/kendrick-lamar"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hyperlink" Target="https://youtu.be/T4I-Ig0Al_Q"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writersdigest.com/writing-articles/contrapuntal-poem-poetic-form" TargetMode="External"/><Relationship Id="rId2" Type="http://schemas.openxmlformats.org/officeDocument/2006/relationships/image" Target="../media/image8.tiff"/><Relationship Id="rId1" Type="http://schemas.openxmlformats.org/officeDocument/2006/relationships/slideLayout" Target="../slideLayouts/slideLayout8.xml"/><Relationship Id="rId4" Type="http://schemas.openxmlformats.org/officeDocument/2006/relationships/image" Target="../media/image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boingboing.net/2013/04/09/remains-of-poet-pablo-neruda-e.html"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hyperlink" Target="https://creativecommons.org/licenses/by-nc-sa/3.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poets.org/national-poetry-month" TargetMode="External"/><Relationship Id="rId2" Type="http://schemas.openxmlformats.org/officeDocument/2006/relationships/hyperlink" Target="https://www.unicef.org/press-releases/world-poetry-day-young-people-war-zones-across-world-share-heart-wrenching-poems"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B029B82E-722D-45BB-B34F-D4423CBF96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1F7980BB-894F-43B4-B764-9CE95DEF89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3" name="Freeform 5">
              <a:extLst>
                <a:ext uri="{FF2B5EF4-FFF2-40B4-BE49-F238E27FC236}">
                  <a16:creationId xmlns:a16="http://schemas.microsoft.com/office/drawing/2014/main" id="{D6D9E82D-9E8F-4365-8DD3-F87F575AF8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6">
              <a:extLst>
                <a:ext uri="{FF2B5EF4-FFF2-40B4-BE49-F238E27FC236}">
                  <a16:creationId xmlns:a16="http://schemas.microsoft.com/office/drawing/2014/main" id="{1CD7CE6C-6D35-4CDB-8C9B-3749731FB4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1D897CC5-D9DC-4B84-8FEE-769DDB3ED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8">
              <a:extLst>
                <a:ext uri="{FF2B5EF4-FFF2-40B4-BE49-F238E27FC236}">
                  <a16:creationId xmlns:a16="http://schemas.microsoft.com/office/drawing/2014/main" id="{A7F9F68E-05A6-4B4F-A9C4-99F56BA4DE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9">
              <a:extLst>
                <a:ext uri="{FF2B5EF4-FFF2-40B4-BE49-F238E27FC236}">
                  <a16:creationId xmlns:a16="http://schemas.microsoft.com/office/drawing/2014/main" id="{FE459AB8-6C83-4017-AD7E-34DDCC29B5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0">
              <a:extLst>
                <a:ext uri="{FF2B5EF4-FFF2-40B4-BE49-F238E27FC236}">
                  <a16:creationId xmlns:a16="http://schemas.microsoft.com/office/drawing/2014/main" id="{7E35D375-D544-4AA6-B2C0-AECF72D6D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1">
              <a:extLst>
                <a:ext uri="{FF2B5EF4-FFF2-40B4-BE49-F238E27FC236}">
                  <a16:creationId xmlns:a16="http://schemas.microsoft.com/office/drawing/2014/main" id="{330D17F1-A1B0-40BD-8617-EE4D6750C8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2">
              <a:extLst>
                <a:ext uri="{FF2B5EF4-FFF2-40B4-BE49-F238E27FC236}">
                  <a16:creationId xmlns:a16="http://schemas.microsoft.com/office/drawing/2014/main" id="{B66F0F2E-CF96-4F3A-B20B-7A67FED935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3">
              <a:extLst>
                <a:ext uri="{FF2B5EF4-FFF2-40B4-BE49-F238E27FC236}">
                  <a16:creationId xmlns:a16="http://schemas.microsoft.com/office/drawing/2014/main" id="{6A12D58E-271D-4783-99B0-2C1098B90B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4">
              <a:extLst>
                <a:ext uri="{FF2B5EF4-FFF2-40B4-BE49-F238E27FC236}">
                  <a16:creationId xmlns:a16="http://schemas.microsoft.com/office/drawing/2014/main" id="{F9B86422-0052-4CDC-906A-A0991A2900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5">
              <a:extLst>
                <a:ext uri="{FF2B5EF4-FFF2-40B4-BE49-F238E27FC236}">
                  <a16:creationId xmlns:a16="http://schemas.microsoft.com/office/drawing/2014/main" id="{C6847113-CFAE-4362-A26F-0B1D189964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6">
              <a:extLst>
                <a:ext uri="{FF2B5EF4-FFF2-40B4-BE49-F238E27FC236}">
                  <a16:creationId xmlns:a16="http://schemas.microsoft.com/office/drawing/2014/main" id="{2AD566C5-BF8B-4C51-82C6-4633CAE5BD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7">
              <a:extLst>
                <a:ext uri="{FF2B5EF4-FFF2-40B4-BE49-F238E27FC236}">
                  <a16:creationId xmlns:a16="http://schemas.microsoft.com/office/drawing/2014/main" id="{F156CA36-0366-443D-9A53-7806BDE207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8">
              <a:extLst>
                <a:ext uri="{FF2B5EF4-FFF2-40B4-BE49-F238E27FC236}">
                  <a16:creationId xmlns:a16="http://schemas.microsoft.com/office/drawing/2014/main" id="{E854E694-6F0F-4143-B88B-DE4C9E02E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9">
              <a:extLst>
                <a:ext uri="{FF2B5EF4-FFF2-40B4-BE49-F238E27FC236}">
                  <a16:creationId xmlns:a16="http://schemas.microsoft.com/office/drawing/2014/main" id="{65CBB851-7142-4AAB-8038-999CAB8CE9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0">
              <a:extLst>
                <a:ext uri="{FF2B5EF4-FFF2-40B4-BE49-F238E27FC236}">
                  <a16:creationId xmlns:a16="http://schemas.microsoft.com/office/drawing/2014/main" id="{5560487F-527D-416F-A6A5-16BC6F62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1">
              <a:extLst>
                <a:ext uri="{FF2B5EF4-FFF2-40B4-BE49-F238E27FC236}">
                  <a16:creationId xmlns:a16="http://schemas.microsoft.com/office/drawing/2014/main" id="{1F3D29D7-04A7-4C39-ABC0-CCFFE39BD3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2">
              <a:extLst>
                <a:ext uri="{FF2B5EF4-FFF2-40B4-BE49-F238E27FC236}">
                  <a16:creationId xmlns:a16="http://schemas.microsoft.com/office/drawing/2014/main" id="{AB11EF01-3B4E-41D2-9E08-0106F319A1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3">
              <a:extLst>
                <a:ext uri="{FF2B5EF4-FFF2-40B4-BE49-F238E27FC236}">
                  <a16:creationId xmlns:a16="http://schemas.microsoft.com/office/drawing/2014/main" id="{9E2C3217-DC0B-4F91-9F62-A04CDEB2F7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7" name="Picture 6" descr="A picture containing text, cake, pink&#10;&#10;Description automatically generated">
            <a:extLst>
              <a:ext uri="{FF2B5EF4-FFF2-40B4-BE49-F238E27FC236}">
                <a16:creationId xmlns:a16="http://schemas.microsoft.com/office/drawing/2014/main" id="{75272D1E-C72B-9D4D-9786-8DBCFA7AC04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3" b="2397"/>
          <a:stretch/>
        </p:blipFill>
        <p:spPr>
          <a:xfrm>
            <a:off x="20" y="227"/>
            <a:ext cx="4637303" cy="6858000"/>
          </a:xfrm>
          <a:prstGeom prst="rect">
            <a:avLst/>
          </a:prstGeom>
          <a:ln w="9525">
            <a:noFill/>
          </a:ln>
        </p:spPr>
      </p:pic>
      <p:grpSp>
        <p:nvGrpSpPr>
          <p:cNvPr id="63" name="Group 62">
            <a:extLst>
              <a:ext uri="{FF2B5EF4-FFF2-40B4-BE49-F238E27FC236}">
                <a16:creationId xmlns:a16="http://schemas.microsoft.com/office/drawing/2014/main" id="{F2B7CF55-CC81-4559-9768-354C7462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55064" y="1186483"/>
            <a:ext cx="5941686" cy="4477933"/>
            <a:chOff x="807084" y="1186483"/>
            <a:chExt cx="5941686" cy="4477933"/>
          </a:xfrm>
        </p:grpSpPr>
        <p:sp>
          <p:nvSpPr>
            <p:cNvPr id="64" name="Rectangle 63">
              <a:extLst>
                <a:ext uri="{FF2B5EF4-FFF2-40B4-BE49-F238E27FC236}">
                  <a16:creationId xmlns:a16="http://schemas.microsoft.com/office/drawing/2014/main" id="{9FDAF335-846C-48F5-A261-6D242B1ED9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780" y="1186483"/>
              <a:ext cx="5940295"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39">
              <a:extLst>
                <a:ext uri="{FF2B5EF4-FFF2-40B4-BE49-F238E27FC236}">
                  <a16:creationId xmlns:a16="http://schemas.microsoft.com/office/drawing/2014/main" id="{598CCBBA-616E-4339-A7DE-6168CEEE5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574311"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FDCDAE4-2A39-4204-B094-CA4F1493D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5941686"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EE41BA45-6415-E24A-B7D7-079C65728B51}"/>
              </a:ext>
            </a:extLst>
          </p:cNvPr>
          <p:cNvSpPr>
            <a:spLocks noGrp="1"/>
          </p:cNvSpPr>
          <p:nvPr>
            <p:ph type="ctrTitle"/>
          </p:nvPr>
        </p:nvSpPr>
        <p:spPr>
          <a:xfrm>
            <a:off x="5543394" y="2075504"/>
            <a:ext cx="5769989" cy="1748729"/>
          </a:xfrm>
        </p:spPr>
        <p:txBody>
          <a:bodyPr>
            <a:normAutofit/>
          </a:bodyPr>
          <a:lstStyle/>
          <a:p>
            <a:r>
              <a:rPr lang="en-US"/>
              <a:t>The Monday Update</a:t>
            </a:r>
          </a:p>
        </p:txBody>
      </p:sp>
      <p:sp>
        <p:nvSpPr>
          <p:cNvPr id="5" name="Subtitle 4">
            <a:extLst>
              <a:ext uri="{FF2B5EF4-FFF2-40B4-BE49-F238E27FC236}">
                <a16:creationId xmlns:a16="http://schemas.microsoft.com/office/drawing/2014/main" id="{FB410E33-14C2-DB4C-9B55-34DDFD082F56}"/>
              </a:ext>
            </a:extLst>
          </p:cNvPr>
          <p:cNvSpPr>
            <a:spLocks noGrp="1"/>
          </p:cNvSpPr>
          <p:nvPr>
            <p:ph type="subTitle" idx="1"/>
          </p:nvPr>
        </p:nvSpPr>
        <p:spPr>
          <a:xfrm>
            <a:off x="5543396" y="3906266"/>
            <a:ext cx="5769988" cy="1322587"/>
          </a:xfrm>
        </p:spPr>
        <p:txBody>
          <a:bodyPr>
            <a:normAutofit/>
          </a:bodyPr>
          <a:lstStyle/>
          <a:p>
            <a:r>
              <a:rPr lang="en-US" dirty="0"/>
              <a:t>Elizabeth Acevedo’s </a:t>
            </a:r>
            <a:r>
              <a:rPr lang="en-US" i="1" dirty="0"/>
              <a:t>The Poet X </a:t>
            </a:r>
          </a:p>
          <a:p>
            <a:r>
              <a:rPr lang="en-US" i="1" dirty="0"/>
              <a:t>(Teaching Discussion Wrap u)p</a:t>
            </a:r>
            <a:endParaRPr lang="en-US" dirty="0"/>
          </a:p>
        </p:txBody>
      </p:sp>
      <p:sp>
        <p:nvSpPr>
          <p:cNvPr id="8" name="TextBox 7">
            <a:extLst>
              <a:ext uri="{FF2B5EF4-FFF2-40B4-BE49-F238E27FC236}">
                <a16:creationId xmlns:a16="http://schemas.microsoft.com/office/drawing/2014/main" id="{1CFE84D5-028C-7448-9AA3-555FA6347EA5}"/>
              </a:ext>
            </a:extLst>
          </p:cNvPr>
          <p:cNvSpPr txBox="1"/>
          <p:nvPr/>
        </p:nvSpPr>
        <p:spPr>
          <a:xfrm>
            <a:off x="2160363" y="6658172"/>
            <a:ext cx="247696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jilljemmett.com/category/poetr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150090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D78DBB-1B45-8140-BBED-29C2B55CB5A1}"/>
              </a:ext>
            </a:extLst>
          </p:cNvPr>
          <p:cNvSpPr txBox="1"/>
          <p:nvPr/>
        </p:nvSpPr>
        <p:spPr>
          <a:xfrm>
            <a:off x="7068457" y="1697642"/>
            <a:ext cx="4339771" cy="3970318"/>
          </a:xfrm>
          <a:prstGeom prst="rect">
            <a:avLst/>
          </a:prstGeom>
          <a:noFill/>
        </p:spPr>
        <p:txBody>
          <a:bodyPr wrap="square" rtlCol="0">
            <a:spAutoFit/>
          </a:bodyPr>
          <a:lstStyle/>
          <a:p>
            <a:r>
              <a:rPr lang="en-US" sz="3600" dirty="0"/>
              <a:t>Whatever you  do, don’t tell </a:t>
            </a:r>
            <a:r>
              <a:rPr lang="en-US" sz="3600" dirty="0">
                <a:solidFill>
                  <a:srgbClr val="0070C0"/>
                </a:solidFill>
              </a:rPr>
              <a:t>Ann </a:t>
            </a:r>
            <a:r>
              <a:rPr lang="en-US" sz="3600" dirty="0" err="1">
                <a:solidFill>
                  <a:srgbClr val="0070C0"/>
                </a:solidFill>
              </a:rPr>
              <a:t>Brunjes</a:t>
            </a:r>
            <a:r>
              <a:rPr lang="en-US" sz="3600" dirty="0"/>
              <a:t> you don’t like poetry. It might possibly kill her. You don’t want that on your conscious. </a:t>
            </a:r>
          </a:p>
        </p:txBody>
      </p:sp>
      <p:sp>
        <p:nvSpPr>
          <p:cNvPr id="3" name="TextBox 2">
            <a:extLst>
              <a:ext uri="{FF2B5EF4-FFF2-40B4-BE49-F238E27FC236}">
                <a16:creationId xmlns:a16="http://schemas.microsoft.com/office/drawing/2014/main" id="{1E389528-78B9-0C40-A04B-7ABA0254F9F9}"/>
              </a:ext>
            </a:extLst>
          </p:cNvPr>
          <p:cNvSpPr txBox="1"/>
          <p:nvPr/>
        </p:nvSpPr>
        <p:spPr>
          <a:xfrm>
            <a:off x="783772" y="551249"/>
            <a:ext cx="4165600" cy="3693319"/>
          </a:xfrm>
          <a:prstGeom prst="rect">
            <a:avLst/>
          </a:prstGeom>
          <a:noFill/>
        </p:spPr>
        <p:txBody>
          <a:bodyPr wrap="square" rtlCol="0">
            <a:spAutoFit/>
          </a:bodyPr>
          <a:lstStyle/>
          <a:p>
            <a:r>
              <a:rPr lang="en-US" b="1" dirty="0"/>
              <a:t>Sam Colon </a:t>
            </a:r>
            <a:r>
              <a:rPr lang="en-US" dirty="0"/>
              <a:t>said that she had a </a:t>
            </a:r>
            <a:r>
              <a:rPr lang="en-US" dirty="0">
                <a:solidFill>
                  <a:srgbClr val="0070C0"/>
                </a:solidFill>
              </a:rPr>
              <a:t>“love/hate” relationship to poetry. </a:t>
            </a:r>
          </a:p>
          <a:p>
            <a:endParaRPr lang="en-US" dirty="0">
              <a:solidFill>
                <a:srgbClr val="0070C0"/>
              </a:solidFill>
            </a:endParaRPr>
          </a:p>
          <a:p>
            <a:r>
              <a:rPr lang="en-US" dirty="0"/>
              <a:t>And I guess I thought that was more how things were. Because, like, what teenager isn’t secretly writing (pretty terrible) poetry someplace at some point in their life? But maybe I’m wrong. Maybe that’s a Gen X, </a:t>
            </a:r>
            <a:r>
              <a:rPr lang="en-US" i="1" dirty="0"/>
              <a:t>Dead Poet’s Society,</a:t>
            </a:r>
            <a:r>
              <a:rPr lang="en-US" dirty="0"/>
              <a:t> </a:t>
            </a:r>
            <a:r>
              <a:rPr lang="en-US" i="1" dirty="0"/>
              <a:t>Say Anything </a:t>
            </a:r>
            <a:r>
              <a:rPr lang="en-US" dirty="0"/>
              <a:t>sort of a thing. </a:t>
            </a:r>
          </a:p>
          <a:p>
            <a:br>
              <a:rPr lang="en-US" dirty="0"/>
            </a:br>
            <a:endParaRPr lang="en-US" dirty="0"/>
          </a:p>
        </p:txBody>
      </p:sp>
      <p:pic>
        <p:nvPicPr>
          <p:cNvPr id="5" name="Picture 4" descr="A picture containing photo, posing, holding, woman&#10;&#10;Description automatically generated">
            <a:extLst>
              <a:ext uri="{FF2B5EF4-FFF2-40B4-BE49-F238E27FC236}">
                <a16:creationId xmlns:a16="http://schemas.microsoft.com/office/drawing/2014/main" id="{A96539B2-D226-704C-B7E8-B74D301C554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17173" y="3682801"/>
            <a:ext cx="2032199" cy="2942971"/>
          </a:xfrm>
          <a:prstGeom prst="rect">
            <a:avLst/>
          </a:prstGeom>
        </p:spPr>
      </p:pic>
    </p:spTree>
    <p:extLst>
      <p:ext uri="{BB962C8B-B14F-4D97-AF65-F5344CB8AC3E}">
        <p14:creationId xmlns:p14="http://schemas.microsoft.com/office/powerpoint/2010/main" val="3538806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12A8-5F79-2643-889F-D0E08246CF82}"/>
              </a:ext>
            </a:extLst>
          </p:cNvPr>
          <p:cNvSpPr>
            <a:spLocks noGrp="1"/>
          </p:cNvSpPr>
          <p:nvPr>
            <p:ph type="title"/>
          </p:nvPr>
        </p:nvSpPr>
        <p:spPr/>
        <p:txBody>
          <a:bodyPr/>
          <a:lstStyle/>
          <a:p>
            <a:r>
              <a:rPr lang="en-US" dirty="0"/>
              <a:t>Engagement (but sort of erudition too)</a:t>
            </a:r>
          </a:p>
        </p:txBody>
      </p:sp>
      <p:sp>
        <p:nvSpPr>
          <p:cNvPr id="3" name="Content Placeholder 2">
            <a:extLst>
              <a:ext uri="{FF2B5EF4-FFF2-40B4-BE49-F238E27FC236}">
                <a16:creationId xmlns:a16="http://schemas.microsoft.com/office/drawing/2014/main" id="{7A8D1A22-104D-4A49-9C73-BB4B7BAC42BF}"/>
              </a:ext>
            </a:extLst>
          </p:cNvPr>
          <p:cNvSpPr>
            <a:spLocks noGrp="1"/>
          </p:cNvSpPr>
          <p:nvPr>
            <p:ph idx="1"/>
          </p:nvPr>
        </p:nvSpPr>
        <p:spPr/>
        <p:txBody>
          <a:bodyPr>
            <a:normAutofit/>
          </a:bodyPr>
          <a:lstStyle/>
          <a:p>
            <a:pPr marL="0" indent="0">
              <a:buNone/>
            </a:pPr>
            <a:r>
              <a:rPr lang="en-US" dirty="0"/>
              <a:t>I  think that what </a:t>
            </a:r>
            <a:r>
              <a:rPr lang="en-US" b="1" dirty="0"/>
              <a:t>Megan</a:t>
            </a:r>
            <a:r>
              <a:rPr lang="en-US" dirty="0"/>
              <a:t> and </a:t>
            </a:r>
            <a:r>
              <a:rPr lang="en-US" b="1" dirty="0"/>
              <a:t>Ethan</a:t>
            </a:r>
            <a:r>
              <a:rPr lang="en-US" dirty="0"/>
              <a:t> are talking about teaches students to engage with poetry and </a:t>
            </a:r>
            <a:r>
              <a:rPr lang="en-US" b="1" dirty="0">
                <a:solidFill>
                  <a:srgbClr val="0070C0"/>
                </a:solidFill>
              </a:rPr>
              <a:t>learn to not fear it. </a:t>
            </a:r>
            <a:r>
              <a:rPr lang="en-US" dirty="0"/>
              <a:t>And I think that some of the deep reading and writing experiences some of you wrote about would help students see that meaning can be made with some effort of any text.  </a:t>
            </a:r>
            <a:r>
              <a:rPr lang="en-US" b="1" dirty="0"/>
              <a:t>Colby Nilsen’s five questions </a:t>
            </a:r>
            <a:r>
              <a:rPr lang="en-US" dirty="0"/>
              <a:t>to help students analyze the text. A fair number of you talked about using journals and prompts and small groups--</a:t>
            </a:r>
            <a:r>
              <a:rPr lang="en-US" b="1" dirty="0"/>
              <a:t>Hannah Brodeur, Gabby, Jess, </a:t>
            </a:r>
            <a:r>
              <a:rPr lang="en-US" b="1" dirty="0" err="1"/>
              <a:t>etc</a:t>
            </a:r>
            <a:r>
              <a:rPr lang="en-US" dirty="0"/>
              <a:t>). Several of you talked about this as a bridge text to other poets, including those in the Canon (</a:t>
            </a:r>
            <a:r>
              <a:rPr lang="en-US" b="1" dirty="0"/>
              <a:t>Becky Tynan had a tidy list</a:t>
            </a:r>
            <a:r>
              <a:rPr lang="en-US" dirty="0"/>
              <a:t>). I was super into </a:t>
            </a:r>
            <a:r>
              <a:rPr lang="en-US" b="1" dirty="0"/>
              <a:t>Nicole Costa’s </a:t>
            </a:r>
            <a:r>
              <a:rPr lang="en-US" dirty="0"/>
              <a:t>idea about </a:t>
            </a:r>
            <a:r>
              <a:rPr lang="en-US" b="1" dirty="0">
                <a:solidFill>
                  <a:srgbClr val="0070C0"/>
                </a:solidFill>
              </a:rPr>
              <a:t>featuring other women poets.</a:t>
            </a:r>
          </a:p>
        </p:txBody>
      </p:sp>
      <p:sp>
        <p:nvSpPr>
          <p:cNvPr id="4" name="Text Placeholder 3">
            <a:extLst>
              <a:ext uri="{FF2B5EF4-FFF2-40B4-BE49-F238E27FC236}">
                <a16:creationId xmlns:a16="http://schemas.microsoft.com/office/drawing/2014/main" id="{3DDD7C9D-03CA-D342-9C57-A0EE7A13347C}"/>
              </a:ext>
            </a:extLst>
          </p:cNvPr>
          <p:cNvSpPr>
            <a:spLocks noGrp="1"/>
          </p:cNvSpPr>
          <p:nvPr>
            <p:ph type="body" sz="half" idx="2"/>
          </p:nvPr>
        </p:nvSpPr>
        <p:spPr/>
        <p:txBody>
          <a:bodyPr/>
          <a:lstStyle/>
          <a:p>
            <a:r>
              <a:rPr lang="en-US" dirty="0"/>
              <a:t>(Active Reading)</a:t>
            </a:r>
          </a:p>
        </p:txBody>
      </p:sp>
    </p:spTree>
    <p:extLst>
      <p:ext uri="{BB962C8B-B14F-4D97-AF65-F5344CB8AC3E}">
        <p14:creationId xmlns:p14="http://schemas.microsoft.com/office/powerpoint/2010/main" val="3568008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D4C674-C3EC-0B47-A680-6F81990E2DC0}"/>
              </a:ext>
            </a:extLst>
          </p:cNvPr>
          <p:cNvSpPr/>
          <p:nvPr/>
        </p:nvSpPr>
        <p:spPr>
          <a:xfrm>
            <a:off x="6720114" y="1526433"/>
            <a:ext cx="6096000" cy="5398914"/>
          </a:xfrm>
          <a:prstGeom prst="rect">
            <a:avLst/>
          </a:prstGeom>
        </p:spPr>
        <p:txBody>
          <a:bodyPr>
            <a:spAutoFit/>
          </a:bodyPr>
          <a:lstStyle/>
          <a:p>
            <a:r>
              <a:rPr lang="en-US" b="1" dirty="0">
                <a:solidFill>
                  <a:srgbClr val="000000"/>
                </a:solidFill>
                <a:latin typeface="Times New Roman" panose="02020603050405020304" pitchFamily="18" charset="0"/>
              </a:rPr>
              <a:t>“Hope” is the thing with feathers - (314)</a:t>
            </a:r>
            <a:endParaRPr lang="en-US" dirty="0"/>
          </a:p>
          <a:p>
            <a:pPr>
              <a:spcAft>
                <a:spcPts val="2500"/>
              </a:spcAft>
            </a:pPr>
            <a:r>
              <a:rPr lang="en-US" dirty="0">
                <a:solidFill>
                  <a:srgbClr val="494949"/>
                </a:solidFill>
                <a:latin typeface="Times New Roman" panose="02020603050405020304" pitchFamily="18" charset="0"/>
              </a:rPr>
              <a:t>BY </a:t>
            </a:r>
            <a:r>
              <a:rPr lang="en-US" u="sng" dirty="0">
                <a:solidFill>
                  <a:srgbClr val="000000"/>
                </a:solidFill>
                <a:latin typeface="Times New Roman" panose="02020603050405020304" pitchFamily="18" charset="0"/>
                <a:hlinkClick r:id="rId2"/>
              </a:rPr>
              <a:t>EMILY DICKINSON</a:t>
            </a:r>
            <a:br>
              <a:rPr lang="en-US" dirty="0">
                <a:solidFill>
                  <a:srgbClr val="000000"/>
                </a:solidFill>
                <a:latin typeface="Times New Roman" panose="02020603050405020304" pitchFamily="18" charset="0"/>
                <a:hlinkClick r:id="rId2"/>
              </a:rPr>
            </a:br>
            <a:r>
              <a:rPr lang="en-US" dirty="0">
                <a:solidFill>
                  <a:srgbClr val="000000"/>
                </a:solidFill>
                <a:latin typeface="Times New Roman" panose="02020603050405020304" pitchFamily="18" charset="0"/>
              </a:rPr>
              <a:t>“Hope” is the thing with feathers -</a:t>
            </a:r>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That perches in the soul -</a:t>
            </a:r>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And sings the tune without the words -</a:t>
            </a:r>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And never stops - at all -</a:t>
            </a:r>
            <a:br>
              <a:rPr lang="en-US" dirty="0">
                <a:solidFill>
                  <a:srgbClr val="000000"/>
                </a:solidFill>
                <a:latin typeface="Times New Roman" panose="02020603050405020304" pitchFamily="18" charset="0"/>
              </a:rPr>
            </a:br>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And sweetest - in the Gale - is heard -</a:t>
            </a:r>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And sore must be the storm -</a:t>
            </a:r>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That could abash the little Bird</a:t>
            </a:r>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That kept so many warm -</a:t>
            </a:r>
            <a:br>
              <a:rPr lang="en-US" dirty="0">
                <a:solidFill>
                  <a:srgbClr val="000000"/>
                </a:solidFill>
                <a:latin typeface="Times New Roman" panose="02020603050405020304" pitchFamily="18" charset="0"/>
              </a:rPr>
            </a:br>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I’ve heard it in the </a:t>
            </a:r>
            <a:r>
              <a:rPr lang="en-US" dirty="0" err="1">
                <a:solidFill>
                  <a:srgbClr val="000000"/>
                </a:solidFill>
                <a:latin typeface="Times New Roman" panose="02020603050405020304" pitchFamily="18" charset="0"/>
              </a:rPr>
              <a:t>chillest</a:t>
            </a:r>
            <a:r>
              <a:rPr lang="en-US" dirty="0">
                <a:solidFill>
                  <a:srgbClr val="000000"/>
                </a:solidFill>
                <a:latin typeface="Times New Roman" panose="02020603050405020304" pitchFamily="18" charset="0"/>
              </a:rPr>
              <a:t> land -</a:t>
            </a:r>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And on the strangest Sea -</a:t>
            </a:r>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Yet - never - in Extremity,</a:t>
            </a:r>
            <a:br>
              <a:rPr lang="en-US" dirty="0">
                <a:solidFill>
                  <a:srgbClr val="000000"/>
                </a:solidFill>
                <a:latin typeface="Times New Roman" panose="02020603050405020304" pitchFamily="18" charset="0"/>
              </a:rPr>
            </a:br>
            <a:r>
              <a:rPr lang="en-US" dirty="0">
                <a:solidFill>
                  <a:srgbClr val="000000"/>
                </a:solidFill>
                <a:latin typeface="Times New Roman" panose="02020603050405020304" pitchFamily="18" charset="0"/>
              </a:rPr>
              <a:t>It asked a crumb - of me.</a:t>
            </a:r>
            <a:endParaRPr lang="en-US" dirty="0"/>
          </a:p>
          <a:p>
            <a:br>
              <a:rPr lang="en-US" dirty="0"/>
            </a:br>
            <a:endParaRPr lang="en-US" dirty="0"/>
          </a:p>
        </p:txBody>
      </p:sp>
      <p:pic>
        <p:nvPicPr>
          <p:cNvPr id="7" name="Picture 6" descr="A person posing for the camera&#10;&#10;Description automatically generated">
            <a:extLst>
              <a:ext uri="{FF2B5EF4-FFF2-40B4-BE49-F238E27FC236}">
                <a16:creationId xmlns:a16="http://schemas.microsoft.com/office/drawing/2014/main" id="{03E80D30-D588-E64F-B79D-421092FAF99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8835" y="204815"/>
            <a:ext cx="5829300" cy="6489700"/>
          </a:xfrm>
          <a:prstGeom prst="rect">
            <a:avLst/>
          </a:prstGeom>
        </p:spPr>
      </p:pic>
      <p:sp>
        <p:nvSpPr>
          <p:cNvPr id="8" name="TextBox 7">
            <a:extLst>
              <a:ext uri="{FF2B5EF4-FFF2-40B4-BE49-F238E27FC236}">
                <a16:creationId xmlns:a16="http://schemas.microsoft.com/office/drawing/2014/main" id="{30DAE967-1413-5A4E-96F8-BCA3C86D0E2F}"/>
              </a:ext>
            </a:extLst>
          </p:cNvPr>
          <p:cNvSpPr txBox="1"/>
          <p:nvPr/>
        </p:nvSpPr>
        <p:spPr>
          <a:xfrm>
            <a:off x="118835" y="6694515"/>
            <a:ext cx="5829300" cy="230832"/>
          </a:xfrm>
          <a:prstGeom prst="rect">
            <a:avLst/>
          </a:prstGeom>
          <a:noFill/>
        </p:spPr>
        <p:txBody>
          <a:bodyPr wrap="square" rtlCol="0">
            <a:spAutoFit/>
          </a:bodyPr>
          <a:lstStyle/>
          <a:p>
            <a:r>
              <a:rPr lang="en-US" sz="900">
                <a:hlinkClick r:id="rId4" tooltip="http://kidlitwhm.blogspot.com/2012/03/emily-and-carlo-by-marty-rhodes-figley.html"/>
              </a:rPr>
              <a:t>This Photo</a:t>
            </a:r>
            <a:r>
              <a:rPr lang="en-US" sz="900"/>
              <a:t> by Unknown Author is licensed under </a:t>
            </a:r>
            <a:r>
              <a:rPr lang="en-US" sz="900">
                <a:hlinkClick r:id="rId5" tooltip="https://creativecommons.org/licenses/by-nc-nd/3.0/"/>
              </a:rPr>
              <a:t>CC BY-NC-ND</a:t>
            </a:r>
            <a:endParaRPr lang="en-US" sz="900"/>
          </a:p>
        </p:txBody>
      </p:sp>
      <p:sp>
        <p:nvSpPr>
          <p:cNvPr id="9" name="TextBox 8">
            <a:extLst>
              <a:ext uri="{FF2B5EF4-FFF2-40B4-BE49-F238E27FC236}">
                <a16:creationId xmlns:a16="http://schemas.microsoft.com/office/drawing/2014/main" id="{C8466919-75BD-9F48-82F8-DEF6A983936F}"/>
              </a:ext>
            </a:extLst>
          </p:cNvPr>
          <p:cNvSpPr txBox="1"/>
          <p:nvPr/>
        </p:nvSpPr>
        <p:spPr>
          <a:xfrm>
            <a:off x="6574970" y="667657"/>
            <a:ext cx="4804229" cy="646331"/>
          </a:xfrm>
          <a:prstGeom prst="rect">
            <a:avLst/>
          </a:prstGeom>
          <a:noFill/>
        </p:spPr>
        <p:txBody>
          <a:bodyPr wrap="square" rtlCol="0">
            <a:spAutoFit/>
          </a:bodyPr>
          <a:lstStyle/>
          <a:p>
            <a:r>
              <a:rPr lang="en-US" dirty="0"/>
              <a:t>Anybody catch the Emily Dickenson reference</a:t>
            </a:r>
            <a:r>
              <a:rPr lang="en-US" b="1" dirty="0"/>
              <a:t>? Justin </a:t>
            </a:r>
            <a:r>
              <a:rPr lang="en-US" b="1" dirty="0" err="1"/>
              <a:t>Carpender</a:t>
            </a:r>
            <a:r>
              <a:rPr lang="en-US" b="1" dirty="0"/>
              <a:t> </a:t>
            </a:r>
            <a:r>
              <a:rPr lang="en-US" dirty="0"/>
              <a:t>did. </a:t>
            </a:r>
          </a:p>
        </p:txBody>
      </p:sp>
    </p:spTree>
    <p:extLst>
      <p:ext uri="{BB962C8B-B14F-4D97-AF65-F5344CB8AC3E}">
        <p14:creationId xmlns:p14="http://schemas.microsoft.com/office/powerpoint/2010/main" val="1003028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12A8-5F79-2643-889F-D0E08246CF82}"/>
              </a:ext>
            </a:extLst>
          </p:cNvPr>
          <p:cNvSpPr>
            <a:spLocks noGrp="1"/>
          </p:cNvSpPr>
          <p:nvPr>
            <p:ph type="title"/>
          </p:nvPr>
        </p:nvSpPr>
        <p:spPr/>
        <p:txBody>
          <a:bodyPr/>
          <a:lstStyle/>
          <a:p>
            <a:r>
              <a:rPr lang="en-US" dirty="0"/>
              <a:t>Engagement (but sort of erudition too)</a:t>
            </a:r>
          </a:p>
        </p:txBody>
      </p:sp>
      <p:sp>
        <p:nvSpPr>
          <p:cNvPr id="3" name="Content Placeholder 2">
            <a:extLst>
              <a:ext uri="{FF2B5EF4-FFF2-40B4-BE49-F238E27FC236}">
                <a16:creationId xmlns:a16="http://schemas.microsoft.com/office/drawing/2014/main" id="{7A8D1A22-104D-4A49-9C73-BB4B7BAC42BF}"/>
              </a:ext>
            </a:extLst>
          </p:cNvPr>
          <p:cNvSpPr>
            <a:spLocks noGrp="1"/>
          </p:cNvSpPr>
          <p:nvPr>
            <p:ph idx="1"/>
          </p:nvPr>
        </p:nvSpPr>
        <p:spPr/>
        <p:txBody>
          <a:bodyPr>
            <a:normAutofit/>
          </a:bodyPr>
          <a:lstStyle/>
          <a:p>
            <a:pPr marL="0" indent="0">
              <a:buNone/>
            </a:pPr>
            <a:r>
              <a:rPr lang="en-US" dirty="0"/>
              <a:t>This brings me to the </a:t>
            </a:r>
            <a:r>
              <a:rPr lang="en-US" b="1" dirty="0">
                <a:solidFill>
                  <a:srgbClr val="0070C0"/>
                </a:solidFill>
              </a:rPr>
              <a:t>“engagement” </a:t>
            </a:r>
            <a:r>
              <a:rPr lang="en-US" dirty="0"/>
              <a:t>part of my above formula. That is the other end of the spectrum and it works in two ways here. You could literally never say the word poetry and have things to talk about (</a:t>
            </a:r>
            <a:r>
              <a:rPr lang="en-US" b="1" dirty="0"/>
              <a:t>Molly Drain</a:t>
            </a:r>
            <a:r>
              <a:rPr lang="en-US" dirty="0"/>
              <a:t>, among others, was right to say that this is a book about a lot of issues). </a:t>
            </a:r>
            <a:r>
              <a:rPr lang="en-US" b="1" dirty="0"/>
              <a:t>Maddie Butkus </a:t>
            </a:r>
            <a:r>
              <a:rPr lang="en-US" dirty="0"/>
              <a:t>and I are both big fans of </a:t>
            </a:r>
            <a:r>
              <a:rPr lang="en-US" b="1" dirty="0"/>
              <a:t>Gabby S’s </a:t>
            </a:r>
            <a:r>
              <a:rPr lang="en-US" dirty="0"/>
              <a:t>post-it idea.</a:t>
            </a:r>
            <a:br>
              <a:rPr lang="en-US" dirty="0"/>
            </a:br>
            <a:endParaRPr lang="en-US" dirty="0"/>
          </a:p>
        </p:txBody>
      </p:sp>
      <p:sp>
        <p:nvSpPr>
          <p:cNvPr id="4" name="Text Placeholder 3">
            <a:extLst>
              <a:ext uri="{FF2B5EF4-FFF2-40B4-BE49-F238E27FC236}">
                <a16:creationId xmlns:a16="http://schemas.microsoft.com/office/drawing/2014/main" id="{3DDD7C9D-03CA-D342-9C57-A0EE7A13347C}"/>
              </a:ext>
            </a:extLst>
          </p:cNvPr>
          <p:cNvSpPr>
            <a:spLocks noGrp="1"/>
          </p:cNvSpPr>
          <p:nvPr>
            <p:ph type="body" sz="half" idx="2"/>
          </p:nvPr>
        </p:nvSpPr>
        <p:spPr/>
        <p:txBody>
          <a:bodyPr/>
          <a:lstStyle/>
          <a:p>
            <a:r>
              <a:rPr lang="en-US" dirty="0"/>
              <a:t>(Active Reading)</a:t>
            </a:r>
          </a:p>
        </p:txBody>
      </p:sp>
    </p:spTree>
    <p:extLst>
      <p:ext uri="{BB962C8B-B14F-4D97-AF65-F5344CB8AC3E}">
        <p14:creationId xmlns:p14="http://schemas.microsoft.com/office/powerpoint/2010/main" val="2389897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2619-AB6F-DD4C-8991-F88B14F9C69C}"/>
              </a:ext>
            </a:extLst>
          </p:cNvPr>
          <p:cNvSpPr>
            <a:spLocks noGrp="1"/>
          </p:cNvSpPr>
          <p:nvPr>
            <p:ph type="title"/>
          </p:nvPr>
        </p:nvSpPr>
        <p:spPr>
          <a:xfrm>
            <a:off x="888631" y="2352025"/>
            <a:ext cx="3501197" cy="2147403"/>
          </a:xfrm>
        </p:spPr>
        <p:txBody>
          <a:bodyPr/>
          <a:lstStyle/>
          <a:p>
            <a:r>
              <a:rPr lang="en-US" dirty="0"/>
              <a:t>Engagement leads to learning, but learning can lead to </a:t>
            </a:r>
            <a:r>
              <a:rPr lang="en-US" dirty="0" err="1"/>
              <a:t>engangement</a:t>
            </a:r>
            <a:endParaRPr lang="en-US" dirty="0"/>
          </a:p>
        </p:txBody>
      </p:sp>
      <p:sp>
        <p:nvSpPr>
          <p:cNvPr id="3" name="Content Placeholder 2">
            <a:extLst>
              <a:ext uri="{FF2B5EF4-FFF2-40B4-BE49-F238E27FC236}">
                <a16:creationId xmlns:a16="http://schemas.microsoft.com/office/drawing/2014/main" id="{7DB8EFC2-8A94-D445-AE56-D80C6590981D}"/>
              </a:ext>
            </a:extLst>
          </p:cNvPr>
          <p:cNvSpPr>
            <a:spLocks noGrp="1"/>
          </p:cNvSpPr>
          <p:nvPr>
            <p:ph idx="1"/>
          </p:nvPr>
        </p:nvSpPr>
        <p:spPr/>
        <p:txBody>
          <a:bodyPr>
            <a:normAutofit fontScale="85000" lnSpcReduction="10000"/>
          </a:bodyPr>
          <a:lstStyle/>
          <a:p>
            <a:r>
              <a:rPr lang="en-US" b="1" dirty="0">
                <a:solidFill>
                  <a:srgbClr val="0070C0"/>
                </a:solidFill>
              </a:rPr>
              <a:t>How fun would it be to have students try to figure out why Xiomara would elect to title one of her own poems the same? </a:t>
            </a:r>
            <a:r>
              <a:rPr lang="en-US" dirty="0"/>
              <a:t>I particularly liked how </a:t>
            </a:r>
            <a:r>
              <a:rPr lang="en-US" b="1" dirty="0"/>
              <a:t>Nicole</a:t>
            </a:r>
            <a:r>
              <a:rPr lang="en-US" dirty="0"/>
              <a:t> connected Acevedo to a tradition of women poets because </a:t>
            </a:r>
            <a:r>
              <a:rPr lang="en-US" i="1" dirty="0"/>
              <a:t>this is a feminist novel</a:t>
            </a:r>
            <a:r>
              <a:rPr lang="en-US" dirty="0"/>
              <a:t>. Both </a:t>
            </a:r>
            <a:r>
              <a:rPr lang="en-US" b="1" dirty="0"/>
              <a:t>Nicole </a:t>
            </a:r>
            <a:r>
              <a:rPr lang="en-US" dirty="0"/>
              <a:t>and </a:t>
            </a:r>
            <a:r>
              <a:rPr lang="en-US" b="1" dirty="0"/>
              <a:t>Justin</a:t>
            </a:r>
            <a:r>
              <a:rPr lang="en-US" dirty="0"/>
              <a:t> did a nice job  of talking about how one might teach the novel thematically: gender, religion, etc. </a:t>
            </a:r>
          </a:p>
          <a:p>
            <a:br>
              <a:rPr lang="en-US" dirty="0"/>
            </a:br>
            <a:r>
              <a:rPr lang="en-US" dirty="0"/>
              <a:t>And, in keeping with the discussion we’ve been having all semester long, we see how </a:t>
            </a:r>
            <a:r>
              <a:rPr lang="en-US" dirty="0">
                <a:solidFill>
                  <a:srgbClr val="0070C0"/>
                </a:solidFill>
              </a:rPr>
              <a:t>this novel is a coming of age novel, how we have a character trying to figure out who she is in the face of an oppressive authority (her parents, her religion, even her peers in some respects). </a:t>
            </a:r>
          </a:p>
          <a:p>
            <a:br>
              <a:rPr lang="en-US" dirty="0"/>
            </a:br>
            <a:r>
              <a:rPr lang="en-US" b="1" dirty="0">
                <a:solidFill>
                  <a:srgbClr val="0070C0"/>
                </a:solidFill>
              </a:rPr>
              <a:t>One cool thing about this novel is the character of Aman </a:t>
            </a:r>
            <a:r>
              <a:rPr lang="en-US" dirty="0"/>
              <a:t>as a role model as a cool, pretty mature, kind model of the kind of young man we want all our young men to grow up to be. </a:t>
            </a:r>
          </a:p>
          <a:p>
            <a:pPr marL="0" indent="0">
              <a:buNone/>
            </a:pPr>
            <a:br>
              <a:rPr lang="en-US" dirty="0"/>
            </a:br>
            <a:endParaRPr lang="en-US" dirty="0"/>
          </a:p>
        </p:txBody>
      </p:sp>
    </p:spTree>
    <p:extLst>
      <p:ext uri="{BB962C8B-B14F-4D97-AF65-F5344CB8AC3E}">
        <p14:creationId xmlns:p14="http://schemas.microsoft.com/office/powerpoint/2010/main" val="1505997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2619-AB6F-DD4C-8991-F88B14F9C69C}"/>
              </a:ext>
            </a:extLst>
          </p:cNvPr>
          <p:cNvSpPr>
            <a:spLocks noGrp="1"/>
          </p:cNvSpPr>
          <p:nvPr>
            <p:ph type="title"/>
          </p:nvPr>
        </p:nvSpPr>
        <p:spPr>
          <a:xfrm>
            <a:off x="888631" y="2352025"/>
            <a:ext cx="3501197" cy="2147403"/>
          </a:xfrm>
        </p:spPr>
        <p:txBody>
          <a:bodyPr/>
          <a:lstStyle/>
          <a:p>
            <a:r>
              <a:rPr lang="en-US" dirty="0"/>
              <a:t>Engagement leads to learning, but learning can lead to </a:t>
            </a:r>
            <a:r>
              <a:rPr lang="en-US" dirty="0" err="1"/>
              <a:t>engangement</a:t>
            </a:r>
            <a:endParaRPr lang="en-US" dirty="0"/>
          </a:p>
        </p:txBody>
      </p:sp>
      <p:sp>
        <p:nvSpPr>
          <p:cNvPr id="3" name="Content Placeholder 2">
            <a:extLst>
              <a:ext uri="{FF2B5EF4-FFF2-40B4-BE49-F238E27FC236}">
                <a16:creationId xmlns:a16="http://schemas.microsoft.com/office/drawing/2014/main" id="{7DB8EFC2-8A94-D445-AE56-D80C6590981D}"/>
              </a:ext>
            </a:extLst>
          </p:cNvPr>
          <p:cNvSpPr>
            <a:spLocks noGrp="1"/>
          </p:cNvSpPr>
          <p:nvPr>
            <p:ph idx="1"/>
          </p:nvPr>
        </p:nvSpPr>
        <p:spPr/>
        <p:txBody>
          <a:bodyPr>
            <a:normAutofit fontScale="85000" lnSpcReduction="10000"/>
          </a:bodyPr>
          <a:lstStyle/>
          <a:p>
            <a:r>
              <a:rPr lang="en-US" b="1" dirty="0">
                <a:solidFill>
                  <a:srgbClr val="0070C0"/>
                </a:solidFill>
              </a:rPr>
              <a:t>How fun would it be to have students try to figure out why Xiomara would elect to title one of her own poems the same? </a:t>
            </a:r>
            <a:r>
              <a:rPr lang="en-US" dirty="0"/>
              <a:t>I particularly liked how </a:t>
            </a:r>
            <a:r>
              <a:rPr lang="en-US" b="1" dirty="0"/>
              <a:t>Nicole</a:t>
            </a:r>
            <a:r>
              <a:rPr lang="en-US" dirty="0"/>
              <a:t> connected Acevedo to a tradition of women poets because </a:t>
            </a:r>
            <a:r>
              <a:rPr lang="en-US" i="1" dirty="0"/>
              <a:t>this is a feminist novel</a:t>
            </a:r>
            <a:r>
              <a:rPr lang="en-US" dirty="0"/>
              <a:t>. Both </a:t>
            </a:r>
            <a:r>
              <a:rPr lang="en-US" b="1" dirty="0"/>
              <a:t>Nicole </a:t>
            </a:r>
            <a:r>
              <a:rPr lang="en-US" dirty="0"/>
              <a:t>and </a:t>
            </a:r>
            <a:r>
              <a:rPr lang="en-US" b="1" dirty="0"/>
              <a:t>Justin</a:t>
            </a:r>
            <a:r>
              <a:rPr lang="en-US" dirty="0"/>
              <a:t> did a nice job  of talking about how one might teach the novel thematically: gender, religion, etc. </a:t>
            </a:r>
          </a:p>
          <a:p>
            <a:br>
              <a:rPr lang="en-US" dirty="0"/>
            </a:br>
            <a:r>
              <a:rPr lang="en-US" dirty="0"/>
              <a:t>And, in keeping with the discussion we’ve been having all semester long, we see how </a:t>
            </a:r>
            <a:r>
              <a:rPr lang="en-US" dirty="0">
                <a:solidFill>
                  <a:srgbClr val="0070C0"/>
                </a:solidFill>
              </a:rPr>
              <a:t>this novel is a coming of age novel, how we have a character trying to figure out who she is in the face of an oppressive authority (her parents, her religion, even her peers in some respects). </a:t>
            </a:r>
          </a:p>
          <a:p>
            <a:br>
              <a:rPr lang="en-US" dirty="0"/>
            </a:br>
            <a:r>
              <a:rPr lang="en-US" b="1" dirty="0">
                <a:solidFill>
                  <a:srgbClr val="0070C0"/>
                </a:solidFill>
              </a:rPr>
              <a:t>One cool thing about this novel is the character of Aman </a:t>
            </a:r>
            <a:r>
              <a:rPr lang="en-US" dirty="0"/>
              <a:t>as a role model as a cool, pretty mature, kind model of the kind of young man we want all our young men to grow up to be. </a:t>
            </a:r>
          </a:p>
          <a:p>
            <a:pPr marL="0" indent="0">
              <a:buNone/>
            </a:pPr>
            <a:br>
              <a:rPr lang="en-US" dirty="0"/>
            </a:br>
            <a:endParaRPr lang="en-US" dirty="0"/>
          </a:p>
        </p:txBody>
      </p:sp>
    </p:spTree>
    <p:extLst>
      <p:ext uri="{BB962C8B-B14F-4D97-AF65-F5344CB8AC3E}">
        <p14:creationId xmlns:p14="http://schemas.microsoft.com/office/powerpoint/2010/main" val="1630378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2619-AB6F-DD4C-8991-F88B14F9C69C}"/>
              </a:ext>
            </a:extLst>
          </p:cNvPr>
          <p:cNvSpPr>
            <a:spLocks noGrp="1"/>
          </p:cNvSpPr>
          <p:nvPr>
            <p:ph type="title"/>
          </p:nvPr>
        </p:nvSpPr>
        <p:spPr>
          <a:xfrm>
            <a:off x="888631" y="2352025"/>
            <a:ext cx="3501197" cy="2147403"/>
          </a:xfrm>
        </p:spPr>
        <p:txBody>
          <a:bodyPr/>
          <a:lstStyle/>
          <a:p>
            <a:r>
              <a:rPr lang="en-US" dirty="0"/>
              <a:t>Engagement leads to learning, but learning can lead to </a:t>
            </a:r>
            <a:r>
              <a:rPr lang="en-US" dirty="0" err="1"/>
              <a:t>engangement</a:t>
            </a:r>
            <a:endParaRPr lang="en-US" dirty="0"/>
          </a:p>
        </p:txBody>
      </p:sp>
      <p:sp>
        <p:nvSpPr>
          <p:cNvPr id="3" name="Content Placeholder 2">
            <a:extLst>
              <a:ext uri="{FF2B5EF4-FFF2-40B4-BE49-F238E27FC236}">
                <a16:creationId xmlns:a16="http://schemas.microsoft.com/office/drawing/2014/main" id="{7DB8EFC2-8A94-D445-AE56-D80C6590981D}"/>
              </a:ext>
            </a:extLst>
          </p:cNvPr>
          <p:cNvSpPr>
            <a:spLocks noGrp="1"/>
          </p:cNvSpPr>
          <p:nvPr>
            <p:ph idx="1"/>
          </p:nvPr>
        </p:nvSpPr>
        <p:spPr/>
        <p:txBody>
          <a:bodyPr>
            <a:normAutofit/>
          </a:bodyPr>
          <a:lstStyle/>
          <a:p>
            <a:r>
              <a:rPr lang="en-US" dirty="0"/>
              <a:t>So what I’m trying to say here is that the way we make poetry vivid and real for our students is to not be afraid of it and not avoid it, but to embrace it on both the erudition and the engagement end. To involve our students as readers of poetry, but, also, to engage them as </a:t>
            </a:r>
            <a:r>
              <a:rPr lang="en-US" i="1" dirty="0"/>
              <a:t>writers </a:t>
            </a:r>
            <a:r>
              <a:rPr lang="en-US" dirty="0"/>
              <a:t>of poetry. </a:t>
            </a:r>
          </a:p>
          <a:p>
            <a:br>
              <a:rPr lang="en-US" dirty="0"/>
            </a:br>
            <a:r>
              <a:rPr lang="en-US" u="sng" dirty="0">
                <a:hlinkClick r:id="rId2"/>
              </a:rPr>
              <a:t>https://youtu.be/ury9eoLnb-0</a:t>
            </a:r>
            <a:endParaRPr lang="en-US" dirty="0"/>
          </a:p>
          <a:p>
            <a:pPr marL="0" indent="0">
              <a:buNone/>
            </a:pPr>
            <a:br>
              <a:rPr lang="en-US" dirty="0"/>
            </a:br>
            <a:endParaRPr lang="en-US" dirty="0"/>
          </a:p>
        </p:txBody>
      </p:sp>
    </p:spTree>
    <p:extLst>
      <p:ext uri="{BB962C8B-B14F-4D97-AF65-F5344CB8AC3E}">
        <p14:creationId xmlns:p14="http://schemas.microsoft.com/office/powerpoint/2010/main" val="1558746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8DD8E1A-9945-4DBA-BC40-7A028BF32D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FE1C52F1-9DDF-4839-9B8F-25F7F8D42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DB25E450-AEBE-4B5B-9CD7-7DDA5128D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D57AF4B2-B19E-4839-9D9C-06AD5370C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949CEBF-F4A7-44B2-8A3B-22558718F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28EAA589-93ED-485D-96BB-B9B21EC96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4BB4F238-A1F2-45F6-9074-18C4A9F92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C658EE5-B46E-48ED-822D-1C3F08ECA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2AA74BE-73A4-4ADC-B86C-833704C0C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018BD4B-A593-4075-9FDB-4739C6D53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D16E44B-CE60-491F-B907-D02B0B1EE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2DFA7256-7E90-44B6-8E90-2111C1A1F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CE31CD09-2348-4B3A-9C97-CEECA4ABC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4E5422EF-93F2-41A9-B30F-9EFE9241D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7920E29F-BB48-485F-95FF-5C372339C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ACFDB0E0-ECEB-4EEB-925D-4BE22979C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30CE2542-FFC2-4E6A-9F84-265FE415D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2864C497-B900-4D3E-895C-A2A823A3C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6441ED2-272A-4395-9966-F5B1C8D3F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701CA35D-3DE0-4BE9-96A9-31A6F24DB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C9367E8C-A75F-4D57-8B79-1B3EEDFD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0846F98D-8409-4D6C-B830-625CC19EB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F35369DB-627C-41BD-9041-6426E8BF66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9BA15987-DDC0-4CAB-AF5B-7D11E25D2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9B6DF8F2-BD4C-48F5-8CDC-95B311500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8E989FB2-D6DE-43D1-84D5-1C80F9901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8" name="Rectangle 37">
            <a:extLst>
              <a:ext uri="{FF2B5EF4-FFF2-40B4-BE49-F238E27FC236}">
                <a16:creationId xmlns:a16="http://schemas.microsoft.com/office/drawing/2014/main" id="{398E8958-A0BD-4366-8F61-3A496C51C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D445862C-E73D-4EFB-9DD5-8A5E3473E1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1" name="Freeform 5">
              <a:extLst>
                <a:ext uri="{FF2B5EF4-FFF2-40B4-BE49-F238E27FC236}">
                  <a16:creationId xmlns:a16="http://schemas.microsoft.com/office/drawing/2014/main" id="{D2676ED1-2492-46B6-88D6-C9ED257B7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58A42DCC-C6BA-4B68-9FC4-FEE653997B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F81ED05C-778D-41F3-9C0E-6DE1D668A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EE063861-F6FC-4CC1-A77E-5993E5E252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7E1DA2FC-6137-4EC4-B9F4-72264C39D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BFE9E3A7-993F-401D-8B16-53BFC6FA2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1">
              <a:extLst>
                <a:ext uri="{FF2B5EF4-FFF2-40B4-BE49-F238E27FC236}">
                  <a16:creationId xmlns:a16="http://schemas.microsoft.com/office/drawing/2014/main" id="{23757125-5D70-4D7A-B223-2FFC51F5B3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2">
              <a:extLst>
                <a:ext uri="{FF2B5EF4-FFF2-40B4-BE49-F238E27FC236}">
                  <a16:creationId xmlns:a16="http://schemas.microsoft.com/office/drawing/2014/main" id="{03C4207E-9457-436F-B9A0-C3CAEBF816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a:extLst>
                <a:ext uri="{FF2B5EF4-FFF2-40B4-BE49-F238E27FC236}">
                  <a16:creationId xmlns:a16="http://schemas.microsoft.com/office/drawing/2014/main" id="{64EE9697-E49F-4E62-8318-9E2DBC6E7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4">
              <a:extLst>
                <a:ext uri="{FF2B5EF4-FFF2-40B4-BE49-F238E27FC236}">
                  <a16:creationId xmlns:a16="http://schemas.microsoft.com/office/drawing/2014/main" id="{0800120F-70F4-4696-BAFB-BBC0BC576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5">
              <a:extLst>
                <a:ext uri="{FF2B5EF4-FFF2-40B4-BE49-F238E27FC236}">
                  <a16:creationId xmlns:a16="http://schemas.microsoft.com/office/drawing/2014/main" id="{8D1E1ADB-5BAA-49F4-BE24-044E941043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6">
              <a:extLst>
                <a:ext uri="{FF2B5EF4-FFF2-40B4-BE49-F238E27FC236}">
                  <a16:creationId xmlns:a16="http://schemas.microsoft.com/office/drawing/2014/main" id="{9D410413-BDE6-4A4E-930A-0ACBBF8CD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id="{0EBF657D-5B37-4F84-8833-C569EAB904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A2DBF00E-BE35-44EC-A95B-8B2EE92335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9">
              <a:extLst>
                <a:ext uri="{FF2B5EF4-FFF2-40B4-BE49-F238E27FC236}">
                  <a16:creationId xmlns:a16="http://schemas.microsoft.com/office/drawing/2014/main" id="{BA2C8141-5135-467E-B940-D3836B16E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44991C1A-45E7-45C6-8816-BFEDFFCCB7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B88BEC13-903F-4318-B5AB-DC23ED2ED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41E259CE-D2C5-4FBC-9FAE-5AB0BBD0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495CB679-05D8-44D1-8218-C52552952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4">
              <a:extLst>
                <a:ext uri="{FF2B5EF4-FFF2-40B4-BE49-F238E27FC236}">
                  <a16:creationId xmlns:a16="http://schemas.microsoft.com/office/drawing/2014/main" id="{DFCC6878-2DB4-4497-B668-E75220A203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5">
              <a:extLst>
                <a:ext uri="{FF2B5EF4-FFF2-40B4-BE49-F238E27FC236}">
                  <a16:creationId xmlns:a16="http://schemas.microsoft.com/office/drawing/2014/main" id="{36254A6B-DCFA-42AD-906C-C43E2CAE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3" name="Rectangle 62">
            <a:extLst>
              <a:ext uri="{FF2B5EF4-FFF2-40B4-BE49-F238E27FC236}">
                <a16:creationId xmlns:a16="http://schemas.microsoft.com/office/drawing/2014/main" id="{1429180E-866D-447C-A170-484000E48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22">
            <a:extLst>
              <a:ext uri="{FF2B5EF4-FFF2-40B4-BE49-F238E27FC236}">
                <a16:creationId xmlns:a16="http://schemas.microsoft.com/office/drawing/2014/main" id="{FEE51AA4-287D-4CB8-8CD4-D6986106F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177ACA7-E71A-4888-9EBD-074801D88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CA7C78-B243-9043-92EE-B34C91E0086D}"/>
              </a:ext>
            </a:extLst>
          </p:cNvPr>
          <p:cNvSpPr>
            <a:spLocks noGrp="1"/>
          </p:cNvSpPr>
          <p:nvPr>
            <p:ph type="title"/>
          </p:nvPr>
        </p:nvSpPr>
        <p:spPr>
          <a:xfrm>
            <a:off x="873978" y="1718735"/>
            <a:ext cx="5767566" cy="1072378"/>
          </a:xfrm>
        </p:spPr>
        <p:txBody>
          <a:bodyPr vert="horz" lIns="228600" tIns="228600" rIns="228600" bIns="228600" rtlCol="0" anchor="ctr">
            <a:normAutofit/>
          </a:bodyPr>
          <a:lstStyle/>
          <a:p>
            <a:r>
              <a:rPr lang="en-US" sz="3600" dirty="0"/>
              <a:t>Odds and Ends</a:t>
            </a:r>
          </a:p>
        </p:txBody>
      </p:sp>
      <p:sp>
        <p:nvSpPr>
          <p:cNvPr id="3" name="Content Placeholder 2">
            <a:extLst>
              <a:ext uri="{FF2B5EF4-FFF2-40B4-BE49-F238E27FC236}">
                <a16:creationId xmlns:a16="http://schemas.microsoft.com/office/drawing/2014/main" id="{E602F50F-2319-8840-83A4-988835524772}"/>
              </a:ext>
            </a:extLst>
          </p:cNvPr>
          <p:cNvSpPr>
            <a:spLocks noGrp="1"/>
          </p:cNvSpPr>
          <p:nvPr>
            <p:ph idx="1"/>
          </p:nvPr>
        </p:nvSpPr>
        <p:spPr>
          <a:xfrm>
            <a:off x="873102" y="2789239"/>
            <a:ext cx="5768442" cy="2683606"/>
          </a:xfrm>
        </p:spPr>
        <p:txBody>
          <a:bodyPr vert="horz" lIns="91440" tIns="45720" rIns="91440" bIns="45720" rtlCol="0" anchor="ctr">
            <a:normAutofit/>
          </a:bodyPr>
          <a:lstStyle/>
          <a:p>
            <a:pPr>
              <a:lnSpc>
                <a:spcPct val="110000"/>
              </a:lnSpc>
            </a:pPr>
            <a:r>
              <a:rPr lang="en-US" sz="1400" b="1" dirty="0"/>
              <a:t>Savannah </a:t>
            </a:r>
            <a:r>
              <a:rPr lang="en-US" sz="1400" b="1" dirty="0" err="1"/>
              <a:t>Resendes</a:t>
            </a:r>
            <a:r>
              <a:rPr lang="en-US" sz="1400" b="1" dirty="0"/>
              <a:t> </a:t>
            </a:r>
            <a:r>
              <a:rPr lang="en-US" sz="1400" dirty="0">
                <a:solidFill>
                  <a:srgbClr val="FFFFFE"/>
                </a:solidFill>
              </a:rPr>
              <a:t>idea about using Ms. Galiano’s assignments is interesting. I like the idea of students doing the “rough draft” and the “final draft” like Xiomara does. </a:t>
            </a:r>
          </a:p>
          <a:p>
            <a:pPr>
              <a:lnSpc>
                <a:spcPct val="110000"/>
              </a:lnSpc>
            </a:pPr>
            <a:br>
              <a:rPr lang="en-US" sz="1400" b="1" dirty="0">
                <a:solidFill>
                  <a:srgbClr val="FFFFFE"/>
                </a:solidFill>
              </a:rPr>
            </a:br>
            <a:r>
              <a:rPr lang="en-US" sz="1400" b="1" dirty="0"/>
              <a:t>Shauna Ridley </a:t>
            </a:r>
            <a:r>
              <a:rPr lang="en-US" sz="1400" b="1" dirty="0">
                <a:solidFill>
                  <a:srgbClr val="FFFFFE"/>
                </a:solidFill>
              </a:rPr>
              <a:t>and Nicole </a:t>
            </a:r>
            <a:r>
              <a:rPr lang="en-US" sz="1400" dirty="0">
                <a:solidFill>
                  <a:srgbClr val="FFFFFE"/>
                </a:solidFill>
              </a:rPr>
              <a:t>brought up bringing in music to the class. Music is such a big part of the texts. And, lest we forget, </a:t>
            </a:r>
            <a:r>
              <a:rPr lang="en-US" sz="1400" b="1" dirty="0">
                <a:solidFill>
                  <a:srgbClr val="0070C0"/>
                </a:solidFill>
              </a:rPr>
              <a:t>Kendrick Lamar </a:t>
            </a:r>
            <a:r>
              <a:rPr lang="en-US" sz="1400" b="1" u="sng" dirty="0">
                <a:solidFill>
                  <a:srgbClr val="0070C0"/>
                </a:solidFill>
                <a:hlinkClick r:id="rId2">
                  <a:extLst>
                    <a:ext uri="{A12FA001-AC4F-418D-AE19-62706E023703}">
                      <ahyp:hlinkClr xmlns:ahyp="http://schemas.microsoft.com/office/drawing/2018/hyperlinkcolor" val="tx"/>
                    </a:ext>
                  </a:extLst>
                </a:hlinkClick>
              </a:rPr>
              <a:t>won a Pulitzer Prize last year</a:t>
            </a:r>
            <a:r>
              <a:rPr lang="en-US" sz="1400" b="1" dirty="0">
                <a:solidFill>
                  <a:srgbClr val="0070C0"/>
                </a:solidFill>
              </a:rPr>
              <a:t> for </a:t>
            </a:r>
            <a:r>
              <a:rPr lang="en-US" sz="1400" b="1" i="1" dirty="0">
                <a:solidFill>
                  <a:srgbClr val="0070C0"/>
                </a:solidFill>
              </a:rPr>
              <a:t>Damn. </a:t>
            </a:r>
            <a:endParaRPr lang="en-US" sz="1400" b="1" dirty="0">
              <a:solidFill>
                <a:srgbClr val="0070C0"/>
              </a:solidFill>
            </a:endParaRPr>
          </a:p>
          <a:p>
            <a:pPr marL="0">
              <a:lnSpc>
                <a:spcPct val="110000"/>
              </a:lnSpc>
            </a:pPr>
            <a:br>
              <a:rPr lang="en-US" sz="1400" dirty="0">
                <a:solidFill>
                  <a:srgbClr val="FFFFFE"/>
                </a:solidFill>
              </a:rPr>
            </a:br>
            <a:endParaRPr lang="en-US" sz="1400" dirty="0">
              <a:solidFill>
                <a:srgbClr val="FFFFFE"/>
              </a:solidFill>
            </a:endParaRPr>
          </a:p>
        </p:txBody>
      </p:sp>
      <p:sp>
        <p:nvSpPr>
          <p:cNvPr id="69" name="Rectangle 68">
            <a:extLst>
              <a:ext uri="{FF2B5EF4-FFF2-40B4-BE49-F238E27FC236}">
                <a16:creationId xmlns:a16="http://schemas.microsoft.com/office/drawing/2014/main" id="{B2DF6337-9683-4A06-B3D5-CB22C7F4F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862" y="-6706"/>
            <a:ext cx="4642138"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B168FB58-536C-3A4C-B642-ED187263AC2C}"/>
              </a:ext>
            </a:extLst>
          </p:cNvPr>
          <p:cNvPicPr>
            <a:picLocks noChangeAspect="1"/>
          </p:cNvPicPr>
          <p:nvPr/>
        </p:nvPicPr>
        <p:blipFill>
          <a:blip r:embed="rId3"/>
          <a:stretch>
            <a:fillRect/>
          </a:stretch>
        </p:blipFill>
        <p:spPr>
          <a:xfrm>
            <a:off x="8431916" y="320039"/>
            <a:ext cx="2880017" cy="6227065"/>
          </a:xfrm>
          <a:prstGeom prst="rect">
            <a:avLst/>
          </a:prstGeom>
        </p:spPr>
      </p:pic>
    </p:spTree>
    <p:extLst>
      <p:ext uri="{BB962C8B-B14F-4D97-AF65-F5344CB8AC3E}">
        <p14:creationId xmlns:p14="http://schemas.microsoft.com/office/powerpoint/2010/main" val="3236222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9AB2-FE5F-2142-9E2B-ADEEF9ED7310}"/>
              </a:ext>
            </a:extLst>
          </p:cNvPr>
          <p:cNvSpPr>
            <a:spLocks noGrp="1"/>
          </p:cNvSpPr>
          <p:nvPr>
            <p:ph type="title"/>
          </p:nvPr>
        </p:nvSpPr>
        <p:spPr>
          <a:xfrm>
            <a:off x="961203" y="3193855"/>
            <a:ext cx="3501197" cy="1223298"/>
          </a:xfrm>
        </p:spPr>
        <p:txBody>
          <a:bodyPr/>
          <a:lstStyle/>
          <a:p>
            <a:r>
              <a:rPr lang="en-US" dirty="0"/>
              <a:t>Representation Matters in every classroom not just majority black and brown classrooms. </a:t>
            </a:r>
          </a:p>
        </p:txBody>
      </p:sp>
      <p:sp>
        <p:nvSpPr>
          <p:cNvPr id="3" name="Content Placeholder 2">
            <a:extLst>
              <a:ext uri="{FF2B5EF4-FFF2-40B4-BE49-F238E27FC236}">
                <a16:creationId xmlns:a16="http://schemas.microsoft.com/office/drawing/2014/main" id="{853D3C2A-0DB5-DB4C-82D2-2179597E56B5}"/>
              </a:ext>
            </a:extLst>
          </p:cNvPr>
          <p:cNvSpPr>
            <a:spLocks noGrp="1"/>
          </p:cNvSpPr>
          <p:nvPr>
            <p:ph idx="1"/>
          </p:nvPr>
        </p:nvSpPr>
        <p:spPr>
          <a:xfrm>
            <a:off x="4790669" y="804030"/>
            <a:ext cx="6275035" cy="5249940"/>
          </a:xfrm>
        </p:spPr>
        <p:txBody>
          <a:bodyPr>
            <a:normAutofit/>
          </a:bodyPr>
          <a:lstStyle/>
          <a:p>
            <a:pPr marL="0" indent="0">
              <a:buNone/>
            </a:pPr>
            <a:r>
              <a:rPr lang="en-US" dirty="0"/>
              <a:t>The idea of representation came up again this week. And I want to add the same caveat that I’ve been adding all semester long: diversity isn’t just </a:t>
            </a:r>
            <a:r>
              <a:rPr lang="en-US" i="1" dirty="0"/>
              <a:t>visible </a:t>
            </a:r>
            <a:r>
              <a:rPr lang="en-US" dirty="0"/>
              <a:t>diversity. This novel is  chock full of universal themes (see my list above: coming of age, discovering who you are, fighting against an authority figure). Yes, it is certainly true that a young Latinx woman reading this novel might find it particularly powerful to read a book about a character who looks like her, and, perhaps even more importantly, by an author that looks like her, but lets not imagine, as I said about </a:t>
            </a:r>
            <a:r>
              <a:rPr lang="en-US" i="1" dirty="0"/>
              <a:t>Long Way Down, </a:t>
            </a:r>
            <a:r>
              <a:rPr lang="en-US" dirty="0"/>
              <a:t>that this novel wouldn’t “fit” in a classroom in Bridgewater/</a:t>
            </a:r>
            <a:r>
              <a:rPr lang="en-US" dirty="0" err="1"/>
              <a:t>Rayham</a:t>
            </a:r>
            <a:r>
              <a:rPr lang="en-US" dirty="0"/>
              <a:t>. </a:t>
            </a:r>
            <a:r>
              <a:rPr lang="en-US" b="1" dirty="0">
                <a:solidFill>
                  <a:srgbClr val="0070C0"/>
                </a:solidFill>
              </a:rPr>
              <a:t>We must not reserve black and brown writers for classrooms with majority black and brown students in them. </a:t>
            </a:r>
            <a:br>
              <a:rPr lang="en-US" b="1" dirty="0">
                <a:solidFill>
                  <a:srgbClr val="0070C0"/>
                </a:solidFill>
              </a:rPr>
            </a:br>
            <a:endParaRPr lang="en-US" b="1" dirty="0">
              <a:solidFill>
                <a:srgbClr val="0070C0"/>
              </a:solidFill>
            </a:endParaRPr>
          </a:p>
        </p:txBody>
      </p:sp>
    </p:spTree>
    <p:extLst>
      <p:ext uri="{BB962C8B-B14F-4D97-AF65-F5344CB8AC3E}">
        <p14:creationId xmlns:p14="http://schemas.microsoft.com/office/powerpoint/2010/main" val="1281122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1AA2-B522-0C4B-B554-458BE64C58F6}"/>
              </a:ext>
            </a:extLst>
          </p:cNvPr>
          <p:cNvSpPr>
            <a:spLocks noGrp="1"/>
          </p:cNvSpPr>
          <p:nvPr>
            <p:ph type="title"/>
          </p:nvPr>
        </p:nvSpPr>
        <p:spPr/>
        <p:txBody>
          <a:bodyPr/>
          <a:lstStyle/>
          <a:p>
            <a:r>
              <a:rPr lang="en-US" dirty="0"/>
              <a:t>Odds and Ends</a:t>
            </a:r>
          </a:p>
        </p:txBody>
      </p:sp>
      <p:sp>
        <p:nvSpPr>
          <p:cNvPr id="3" name="Content Placeholder 2">
            <a:extLst>
              <a:ext uri="{FF2B5EF4-FFF2-40B4-BE49-F238E27FC236}">
                <a16:creationId xmlns:a16="http://schemas.microsoft.com/office/drawing/2014/main" id="{F10E1242-9536-EE4B-A2DC-6C09141C88E4}"/>
              </a:ext>
            </a:extLst>
          </p:cNvPr>
          <p:cNvSpPr>
            <a:spLocks noGrp="1"/>
          </p:cNvSpPr>
          <p:nvPr>
            <p:ph idx="1"/>
          </p:nvPr>
        </p:nvSpPr>
        <p:spPr/>
        <p:txBody>
          <a:bodyPr/>
          <a:lstStyle/>
          <a:p>
            <a:r>
              <a:rPr lang="en-US" dirty="0">
                <a:solidFill>
                  <a:srgbClr val="000000"/>
                </a:solidFill>
                <a:latin typeface="Arial" panose="020B0604020202020204" pitchFamily="34" charset="0"/>
              </a:rPr>
              <a:t>I moved between reading </a:t>
            </a:r>
            <a:r>
              <a:rPr lang="en-US" i="1" dirty="0">
                <a:solidFill>
                  <a:srgbClr val="000000"/>
                </a:solidFill>
                <a:latin typeface="Arial" panose="020B0604020202020204" pitchFamily="34" charset="0"/>
              </a:rPr>
              <a:t>The Poet X </a:t>
            </a:r>
            <a:r>
              <a:rPr lang="en-US" dirty="0">
                <a:solidFill>
                  <a:srgbClr val="000000"/>
                </a:solidFill>
                <a:latin typeface="Arial" panose="020B0604020202020204" pitchFamily="34" charset="0"/>
              </a:rPr>
              <a:t> and listening to it on audible. It’s read by Acevedo herself, and it’s a powerful experience to hear her reading the English and the Spanish. As I think </a:t>
            </a:r>
            <a:r>
              <a:rPr lang="en-US" b="1" dirty="0">
                <a:solidFill>
                  <a:srgbClr val="000000"/>
                </a:solidFill>
                <a:latin typeface="Arial" panose="020B0604020202020204" pitchFamily="34" charset="0"/>
              </a:rPr>
              <a:t>Ethan</a:t>
            </a:r>
            <a:r>
              <a:rPr lang="en-US" dirty="0">
                <a:solidFill>
                  <a:srgbClr val="000000"/>
                </a:solidFill>
                <a:latin typeface="Arial" panose="020B0604020202020204" pitchFamily="34" charset="0"/>
              </a:rPr>
              <a:t>, </a:t>
            </a:r>
            <a:r>
              <a:rPr lang="en-US" b="1" dirty="0">
                <a:solidFill>
                  <a:srgbClr val="000000"/>
                </a:solidFill>
                <a:latin typeface="Arial" panose="020B0604020202020204" pitchFamily="34" charset="0"/>
              </a:rPr>
              <a:t>Becky</a:t>
            </a:r>
            <a:r>
              <a:rPr lang="en-US" dirty="0">
                <a:solidFill>
                  <a:srgbClr val="000000"/>
                </a:solidFill>
                <a:latin typeface="Arial" panose="020B0604020202020204" pitchFamily="34" charset="0"/>
              </a:rPr>
              <a:t>, </a:t>
            </a:r>
            <a:r>
              <a:rPr lang="en-US" b="1" dirty="0">
                <a:solidFill>
                  <a:srgbClr val="000000"/>
                </a:solidFill>
                <a:latin typeface="Arial" panose="020B0604020202020204" pitchFamily="34" charset="0"/>
              </a:rPr>
              <a:t>Nicole</a:t>
            </a:r>
            <a:r>
              <a:rPr lang="en-US" dirty="0">
                <a:solidFill>
                  <a:srgbClr val="000000"/>
                </a:solidFill>
                <a:latin typeface="Arial" panose="020B0604020202020204" pitchFamily="34" charset="0"/>
              </a:rPr>
              <a:t>, </a:t>
            </a:r>
            <a:r>
              <a:rPr lang="en-US" b="1" dirty="0">
                <a:solidFill>
                  <a:srgbClr val="000000"/>
                </a:solidFill>
                <a:latin typeface="Arial" panose="020B0604020202020204" pitchFamily="34" charset="0"/>
              </a:rPr>
              <a:t>Jess</a:t>
            </a:r>
            <a:r>
              <a:rPr lang="en-US" dirty="0">
                <a:solidFill>
                  <a:srgbClr val="000000"/>
                </a:solidFill>
                <a:latin typeface="Arial" panose="020B0604020202020204" pitchFamily="34" charset="0"/>
              </a:rPr>
              <a:t> and others were trying to get at is that poetry, like drama, is meant to be spoken. </a:t>
            </a:r>
            <a:r>
              <a:rPr lang="en-US" b="1" dirty="0">
                <a:solidFill>
                  <a:srgbClr val="0070C0"/>
                </a:solidFill>
                <a:latin typeface="Arial" panose="020B0604020202020204" pitchFamily="34" charset="0"/>
              </a:rPr>
              <a:t>Thus, if I were teaching the class, I would include some of Acevedo reading her work, as she does </a:t>
            </a:r>
            <a:r>
              <a:rPr lang="en-US" b="1" u="sng" dirty="0">
                <a:solidFill>
                  <a:srgbClr val="002060"/>
                </a:solidFill>
                <a:latin typeface="Arial" panose="020B0604020202020204" pitchFamily="34" charset="0"/>
                <a:hlinkClick r:id="rId2">
                  <a:extLst>
                    <a:ext uri="{A12FA001-AC4F-418D-AE19-62706E023703}">
                      <ahyp:hlinkClr xmlns:ahyp="http://schemas.microsoft.com/office/drawing/2018/hyperlinkcolor" val="tx"/>
                    </a:ext>
                  </a:extLst>
                </a:hlinkClick>
              </a:rPr>
              <a:t>in this clip. </a:t>
            </a:r>
            <a:endParaRPr lang="en-US" b="1" dirty="0">
              <a:solidFill>
                <a:srgbClr val="002060"/>
              </a:solidFill>
            </a:endParaRPr>
          </a:p>
          <a:p>
            <a:pPr marL="0" indent="0">
              <a:buNone/>
            </a:pPr>
            <a:endParaRPr lang="en-US" dirty="0"/>
          </a:p>
        </p:txBody>
      </p:sp>
      <p:sp>
        <p:nvSpPr>
          <p:cNvPr id="5" name="Rectangle 4">
            <a:extLst>
              <a:ext uri="{FF2B5EF4-FFF2-40B4-BE49-F238E27FC236}">
                <a16:creationId xmlns:a16="http://schemas.microsoft.com/office/drawing/2014/main" id="{632A189D-ADFF-3F4D-88B7-E3374EC85B20}"/>
              </a:ext>
            </a:extLst>
          </p:cNvPr>
          <p:cNvSpPr/>
          <p:nvPr/>
        </p:nvSpPr>
        <p:spPr>
          <a:xfrm>
            <a:off x="5109983" y="1996618"/>
            <a:ext cx="6096000" cy="646331"/>
          </a:xfrm>
          <a:prstGeom prst="rect">
            <a:avLst/>
          </a:prstGeom>
        </p:spPr>
        <p:txBody>
          <a:bodyPr>
            <a:spAutoFit/>
          </a:bodyPr>
          <a:lstStyle/>
          <a:p>
            <a:br>
              <a:rPr lang="en-US" dirty="0"/>
            </a:br>
            <a:endParaRPr lang="en-US" dirty="0"/>
          </a:p>
        </p:txBody>
      </p:sp>
    </p:spTree>
    <p:extLst>
      <p:ext uri="{BB962C8B-B14F-4D97-AF65-F5344CB8AC3E}">
        <p14:creationId xmlns:p14="http://schemas.microsoft.com/office/powerpoint/2010/main" val="1055583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7EC3-063D-694A-A1E3-0AE9FAD5D967}"/>
              </a:ext>
            </a:extLst>
          </p:cNvPr>
          <p:cNvSpPr>
            <a:spLocks noGrp="1"/>
          </p:cNvSpPr>
          <p:nvPr>
            <p:ph type="title"/>
          </p:nvPr>
        </p:nvSpPr>
        <p:spPr/>
        <p:txBody>
          <a:bodyPr>
            <a:normAutofit fontScale="90000"/>
          </a:bodyPr>
          <a:lstStyle/>
          <a:p>
            <a:r>
              <a:rPr lang="en-US" dirty="0"/>
              <a:t>People who paid attention to the IB curriculum</a:t>
            </a:r>
          </a:p>
        </p:txBody>
      </p:sp>
      <p:sp>
        <p:nvSpPr>
          <p:cNvPr id="3" name="Content Placeholder 2">
            <a:extLst>
              <a:ext uri="{FF2B5EF4-FFF2-40B4-BE49-F238E27FC236}">
                <a16:creationId xmlns:a16="http://schemas.microsoft.com/office/drawing/2014/main" id="{AC7991FC-847A-CF42-8F30-73FC668088E9}"/>
              </a:ext>
            </a:extLst>
          </p:cNvPr>
          <p:cNvSpPr>
            <a:spLocks noGrp="1"/>
          </p:cNvSpPr>
          <p:nvPr>
            <p:ph idx="1"/>
          </p:nvPr>
        </p:nvSpPr>
        <p:spPr/>
        <p:txBody>
          <a:bodyPr/>
          <a:lstStyle/>
          <a:p>
            <a:r>
              <a:rPr lang="en-US" b="1" dirty="0"/>
              <a:t>Jess Rinker </a:t>
            </a:r>
            <a:r>
              <a:rPr lang="en-US" dirty="0"/>
              <a:t>talked extensively about the focus of IB on the </a:t>
            </a:r>
            <a:r>
              <a:rPr lang="en-US" b="1" dirty="0">
                <a:solidFill>
                  <a:srgbClr val="0070C0"/>
                </a:solidFill>
              </a:rPr>
              <a:t>“global and the personal.” </a:t>
            </a:r>
          </a:p>
          <a:p>
            <a:r>
              <a:rPr lang="en-US" b="1" dirty="0"/>
              <a:t>Nicole Costa </a:t>
            </a:r>
            <a:r>
              <a:rPr lang="en-US" dirty="0"/>
              <a:t>stressed the goal of IB to develop </a:t>
            </a:r>
            <a:r>
              <a:rPr lang="en-US" dirty="0">
                <a:solidFill>
                  <a:srgbClr val="0070C0"/>
                </a:solidFill>
              </a:rPr>
              <a:t>“open minded, inquisitive, reflective, and caring” students and global citizens. </a:t>
            </a:r>
          </a:p>
          <a:p>
            <a:r>
              <a:rPr lang="en-US" b="1" dirty="0"/>
              <a:t>Shauna Ridley</a:t>
            </a:r>
            <a:r>
              <a:rPr lang="en-US" dirty="0"/>
              <a:t> also picked up on </a:t>
            </a:r>
            <a:r>
              <a:rPr lang="en-US" b="1" dirty="0">
                <a:solidFill>
                  <a:srgbClr val="0070C0"/>
                </a:solidFill>
              </a:rPr>
              <a:t>the cultural component of the IB curriculum. </a:t>
            </a:r>
          </a:p>
          <a:p>
            <a:br>
              <a:rPr lang="en-US" dirty="0"/>
            </a:br>
            <a:endParaRPr lang="en-US" dirty="0"/>
          </a:p>
        </p:txBody>
      </p:sp>
    </p:spTree>
    <p:extLst>
      <p:ext uri="{BB962C8B-B14F-4D97-AF65-F5344CB8AC3E}">
        <p14:creationId xmlns:p14="http://schemas.microsoft.com/office/powerpoint/2010/main" val="3789206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9CB4DA44-742C-414B-BA05-633FAAFEBF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2" name="Freeform 5">
              <a:extLst>
                <a:ext uri="{FF2B5EF4-FFF2-40B4-BE49-F238E27FC236}">
                  <a16:creationId xmlns:a16="http://schemas.microsoft.com/office/drawing/2014/main" id="{646F5217-C700-42DF-A991-60041BF85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6">
              <a:extLst>
                <a:ext uri="{FF2B5EF4-FFF2-40B4-BE49-F238E27FC236}">
                  <a16:creationId xmlns:a16="http://schemas.microsoft.com/office/drawing/2014/main" id="{86B42890-A2EB-4CD5-B95E-28BB1B9DC7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7">
              <a:extLst>
                <a:ext uri="{FF2B5EF4-FFF2-40B4-BE49-F238E27FC236}">
                  <a16:creationId xmlns:a16="http://schemas.microsoft.com/office/drawing/2014/main" id="{3C4C7C00-4C35-4304-971D-F6545F151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8">
              <a:extLst>
                <a:ext uri="{FF2B5EF4-FFF2-40B4-BE49-F238E27FC236}">
                  <a16:creationId xmlns:a16="http://schemas.microsoft.com/office/drawing/2014/main" id="{062703B6-D095-40E9-AED8-A3895537F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6" name="Freeform 9">
              <a:extLst>
                <a:ext uri="{FF2B5EF4-FFF2-40B4-BE49-F238E27FC236}">
                  <a16:creationId xmlns:a16="http://schemas.microsoft.com/office/drawing/2014/main" id="{055808A0-E0B8-4AC4-B721-4A61DF27E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7" name="Freeform 10">
              <a:extLst>
                <a:ext uri="{FF2B5EF4-FFF2-40B4-BE49-F238E27FC236}">
                  <a16:creationId xmlns:a16="http://schemas.microsoft.com/office/drawing/2014/main" id="{A5C20225-C8C2-466D-BDA5-9CBA8CFE44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11">
              <a:extLst>
                <a:ext uri="{FF2B5EF4-FFF2-40B4-BE49-F238E27FC236}">
                  <a16:creationId xmlns:a16="http://schemas.microsoft.com/office/drawing/2014/main" id="{4FE00035-FBE7-4831-851B-4FEC2CDC9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9" name="Freeform 12">
              <a:extLst>
                <a:ext uri="{FF2B5EF4-FFF2-40B4-BE49-F238E27FC236}">
                  <a16:creationId xmlns:a16="http://schemas.microsoft.com/office/drawing/2014/main" id="{F6E5955C-9D0F-4D45-941B-38C00DCB57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13">
              <a:extLst>
                <a:ext uri="{FF2B5EF4-FFF2-40B4-BE49-F238E27FC236}">
                  <a16:creationId xmlns:a16="http://schemas.microsoft.com/office/drawing/2014/main" id="{28A4AF89-C648-4D4F-9728-5EE6996F8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1" name="Freeform 14">
              <a:extLst>
                <a:ext uri="{FF2B5EF4-FFF2-40B4-BE49-F238E27FC236}">
                  <a16:creationId xmlns:a16="http://schemas.microsoft.com/office/drawing/2014/main" id="{2AE30D5F-611C-4C24-B74D-EE52F199B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2" name="Freeform 15">
              <a:extLst>
                <a:ext uri="{FF2B5EF4-FFF2-40B4-BE49-F238E27FC236}">
                  <a16:creationId xmlns:a16="http://schemas.microsoft.com/office/drawing/2014/main" id="{B1313FCA-52AA-4767-BA27-EC3674A3C8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16">
              <a:extLst>
                <a:ext uri="{FF2B5EF4-FFF2-40B4-BE49-F238E27FC236}">
                  <a16:creationId xmlns:a16="http://schemas.microsoft.com/office/drawing/2014/main" id="{07FB6C5A-EFC4-4A43-AB27-6244F7CA7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17">
              <a:extLst>
                <a:ext uri="{FF2B5EF4-FFF2-40B4-BE49-F238E27FC236}">
                  <a16:creationId xmlns:a16="http://schemas.microsoft.com/office/drawing/2014/main" id="{3BF24447-F7CC-4598-8910-FAAC77867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5" name="Freeform 18">
              <a:extLst>
                <a:ext uri="{FF2B5EF4-FFF2-40B4-BE49-F238E27FC236}">
                  <a16:creationId xmlns:a16="http://schemas.microsoft.com/office/drawing/2014/main" id="{E8C0FE7B-3A46-4ED7-9C3D-C66FB4E63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6" name="Freeform 19">
              <a:extLst>
                <a:ext uri="{FF2B5EF4-FFF2-40B4-BE49-F238E27FC236}">
                  <a16:creationId xmlns:a16="http://schemas.microsoft.com/office/drawing/2014/main" id="{C93D827F-181D-4B32-A950-DC16B774D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20">
              <a:extLst>
                <a:ext uri="{FF2B5EF4-FFF2-40B4-BE49-F238E27FC236}">
                  <a16:creationId xmlns:a16="http://schemas.microsoft.com/office/drawing/2014/main" id="{2CF17858-D8BB-42DA-ADAF-C5B7DDB11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8" name="Freeform 21">
              <a:extLst>
                <a:ext uri="{FF2B5EF4-FFF2-40B4-BE49-F238E27FC236}">
                  <a16:creationId xmlns:a16="http://schemas.microsoft.com/office/drawing/2014/main" id="{0DBFA4E1-6EAC-4206-819E-36015448E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19" name="Freeform 22">
              <a:extLst>
                <a:ext uri="{FF2B5EF4-FFF2-40B4-BE49-F238E27FC236}">
                  <a16:creationId xmlns:a16="http://schemas.microsoft.com/office/drawing/2014/main" id="{F25D0174-B30E-42BC-BD55-A943BDD62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0" name="Freeform 23">
              <a:extLst>
                <a:ext uri="{FF2B5EF4-FFF2-40B4-BE49-F238E27FC236}">
                  <a16:creationId xmlns:a16="http://schemas.microsoft.com/office/drawing/2014/main" id="{1E31CAD0-C3BC-4821-87CC-78C2AE7942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24">
              <a:extLst>
                <a:ext uri="{FF2B5EF4-FFF2-40B4-BE49-F238E27FC236}">
                  <a16:creationId xmlns:a16="http://schemas.microsoft.com/office/drawing/2014/main" id="{5470702A-797A-4762-B2E7-330ECFCFE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25">
              <a:extLst>
                <a:ext uri="{FF2B5EF4-FFF2-40B4-BE49-F238E27FC236}">
                  <a16:creationId xmlns:a16="http://schemas.microsoft.com/office/drawing/2014/main" id="{75857B84-7166-46C1-B6CC-5A981DEF9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24" name="Group 123">
            <a:extLst>
              <a:ext uri="{FF2B5EF4-FFF2-40B4-BE49-F238E27FC236}">
                <a16:creationId xmlns:a16="http://schemas.microsoft.com/office/drawing/2014/main" id="{6F4166B5-BEB6-4D93-91F2-61F18E18D6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25" name="Rectangle 124">
              <a:extLst>
                <a:ext uri="{FF2B5EF4-FFF2-40B4-BE49-F238E27FC236}">
                  <a16:creationId xmlns:a16="http://schemas.microsoft.com/office/drawing/2014/main" id="{49645B81-B570-40D4-A717-18FD21349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6" name="Isosceles Triangle 22">
              <a:extLst>
                <a:ext uri="{FF2B5EF4-FFF2-40B4-BE49-F238E27FC236}">
                  <a16:creationId xmlns:a16="http://schemas.microsoft.com/office/drawing/2014/main" id="{D8C83445-9D36-40AB-9B6C-13B432A61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26">
              <a:extLst>
                <a:ext uri="{FF2B5EF4-FFF2-40B4-BE49-F238E27FC236}">
                  <a16:creationId xmlns:a16="http://schemas.microsoft.com/office/drawing/2014/main" id="{37281DC3-F955-435C-A291-E5CDF00A6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29" name="Rectangle 128">
            <a:extLst>
              <a:ext uri="{FF2B5EF4-FFF2-40B4-BE49-F238E27FC236}">
                <a16:creationId xmlns:a16="http://schemas.microsoft.com/office/drawing/2014/main" id="{32C699A7-0BB2-4511-A05E-C42604BCB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282AD24E-D7D7-4DF8-8861-3FAB9A97E5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2" name="Freeform 5">
              <a:extLst>
                <a:ext uri="{FF2B5EF4-FFF2-40B4-BE49-F238E27FC236}">
                  <a16:creationId xmlns:a16="http://schemas.microsoft.com/office/drawing/2014/main" id="{9F861BD1-9D2A-4FD3-A6F8-B2B5A07C1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Freeform 6">
              <a:extLst>
                <a:ext uri="{FF2B5EF4-FFF2-40B4-BE49-F238E27FC236}">
                  <a16:creationId xmlns:a16="http://schemas.microsoft.com/office/drawing/2014/main" id="{5BC63F24-7E1D-4E36-AD66-36212A586D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7">
              <a:extLst>
                <a:ext uri="{FF2B5EF4-FFF2-40B4-BE49-F238E27FC236}">
                  <a16:creationId xmlns:a16="http://schemas.microsoft.com/office/drawing/2014/main" id="{39749881-1E48-4692-8EC6-6DA27E086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Freeform 8">
              <a:extLst>
                <a:ext uri="{FF2B5EF4-FFF2-40B4-BE49-F238E27FC236}">
                  <a16:creationId xmlns:a16="http://schemas.microsoft.com/office/drawing/2014/main" id="{04F38571-CED5-4358-92B7-8124999D83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Freeform 9">
              <a:extLst>
                <a:ext uri="{FF2B5EF4-FFF2-40B4-BE49-F238E27FC236}">
                  <a16:creationId xmlns:a16="http://schemas.microsoft.com/office/drawing/2014/main" id="{65A434BE-5CB4-41DD-A90A-172F0D1BCD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Freeform 10">
              <a:extLst>
                <a:ext uri="{FF2B5EF4-FFF2-40B4-BE49-F238E27FC236}">
                  <a16:creationId xmlns:a16="http://schemas.microsoft.com/office/drawing/2014/main" id="{22D49EA1-BAF5-4C25-A7C5-B1D3B766AD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11">
              <a:extLst>
                <a:ext uri="{FF2B5EF4-FFF2-40B4-BE49-F238E27FC236}">
                  <a16:creationId xmlns:a16="http://schemas.microsoft.com/office/drawing/2014/main" id="{804011A7-178F-4DA5-832D-B1AD705622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12">
              <a:extLst>
                <a:ext uri="{FF2B5EF4-FFF2-40B4-BE49-F238E27FC236}">
                  <a16:creationId xmlns:a16="http://schemas.microsoft.com/office/drawing/2014/main" id="{72E67FE7-0EB1-4E02-8E68-7C1917DC4F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Freeform 13">
              <a:extLst>
                <a:ext uri="{FF2B5EF4-FFF2-40B4-BE49-F238E27FC236}">
                  <a16:creationId xmlns:a16="http://schemas.microsoft.com/office/drawing/2014/main" id="{2207BFF2-7A88-4AE9-B18C-FE01428903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14">
              <a:extLst>
                <a:ext uri="{FF2B5EF4-FFF2-40B4-BE49-F238E27FC236}">
                  <a16:creationId xmlns:a16="http://schemas.microsoft.com/office/drawing/2014/main" id="{95B269F7-01B4-4DD5-8669-AD111D781B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15">
              <a:extLst>
                <a:ext uri="{FF2B5EF4-FFF2-40B4-BE49-F238E27FC236}">
                  <a16:creationId xmlns:a16="http://schemas.microsoft.com/office/drawing/2014/main" id="{935458DA-725A-406A-97D2-CEE920F849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16">
              <a:extLst>
                <a:ext uri="{FF2B5EF4-FFF2-40B4-BE49-F238E27FC236}">
                  <a16:creationId xmlns:a16="http://schemas.microsoft.com/office/drawing/2014/main" id="{8FE1D1DE-B084-4486-BBAF-A95B98657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17">
              <a:extLst>
                <a:ext uri="{FF2B5EF4-FFF2-40B4-BE49-F238E27FC236}">
                  <a16:creationId xmlns:a16="http://schemas.microsoft.com/office/drawing/2014/main" id="{104340E8-69BD-4EB9-B6A1-5E77254986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18">
              <a:extLst>
                <a:ext uri="{FF2B5EF4-FFF2-40B4-BE49-F238E27FC236}">
                  <a16:creationId xmlns:a16="http://schemas.microsoft.com/office/drawing/2014/main" id="{2D690EC2-80B4-400E-8944-DF6E92B4D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9">
              <a:extLst>
                <a:ext uri="{FF2B5EF4-FFF2-40B4-BE49-F238E27FC236}">
                  <a16:creationId xmlns:a16="http://schemas.microsoft.com/office/drawing/2014/main" id="{66D366BA-0301-4225-8D35-B4FCC47A8D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20">
              <a:extLst>
                <a:ext uri="{FF2B5EF4-FFF2-40B4-BE49-F238E27FC236}">
                  <a16:creationId xmlns:a16="http://schemas.microsoft.com/office/drawing/2014/main" id="{347C306B-49F2-4D53-9AA2-E7453F047A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21">
              <a:extLst>
                <a:ext uri="{FF2B5EF4-FFF2-40B4-BE49-F238E27FC236}">
                  <a16:creationId xmlns:a16="http://schemas.microsoft.com/office/drawing/2014/main" id="{E92FC57E-D04E-4802-A7D9-0BA898648C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22">
              <a:extLst>
                <a:ext uri="{FF2B5EF4-FFF2-40B4-BE49-F238E27FC236}">
                  <a16:creationId xmlns:a16="http://schemas.microsoft.com/office/drawing/2014/main" id="{449A366F-36B7-4DF7-9BB5-F37A95D008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23">
              <a:extLst>
                <a:ext uri="{FF2B5EF4-FFF2-40B4-BE49-F238E27FC236}">
                  <a16:creationId xmlns:a16="http://schemas.microsoft.com/office/drawing/2014/main" id="{18DF4D21-968A-4360-8FE2-BA49141CEA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24">
              <a:extLst>
                <a:ext uri="{FF2B5EF4-FFF2-40B4-BE49-F238E27FC236}">
                  <a16:creationId xmlns:a16="http://schemas.microsoft.com/office/drawing/2014/main" id="{E86C428A-508E-4A8F-AC8A-D8D4A0C824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25">
              <a:extLst>
                <a:ext uri="{FF2B5EF4-FFF2-40B4-BE49-F238E27FC236}">
                  <a16:creationId xmlns:a16="http://schemas.microsoft.com/office/drawing/2014/main" id="{0A4DC439-2FF2-41E0-8470-5769B04140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54" name="Rectangle 153">
            <a:extLst>
              <a:ext uri="{FF2B5EF4-FFF2-40B4-BE49-F238E27FC236}">
                <a16:creationId xmlns:a16="http://schemas.microsoft.com/office/drawing/2014/main" id="{08F31815-A5B5-4051-84CE-C034A6869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37768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A2FF4992-0EE3-402B-84CF-1DEF771C6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557" y="0"/>
            <a:ext cx="4640799" cy="6858000"/>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3021D04E-FB65-A94A-8214-485DB9F152D3}"/>
              </a:ext>
            </a:extLst>
          </p:cNvPr>
          <p:cNvPicPr>
            <a:picLocks noChangeAspect="1"/>
          </p:cNvPicPr>
          <p:nvPr/>
        </p:nvPicPr>
        <p:blipFill>
          <a:blip r:embed="rId2"/>
          <a:stretch>
            <a:fillRect/>
          </a:stretch>
        </p:blipFill>
        <p:spPr>
          <a:xfrm>
            <a:off x="7890869" y="1481495"/>
            <a:ext cx="1577977" cy="3411844"/>
          </a:xfrm>
          <a:prstGeom prst="rect">
            <a:avLst/>
          </a:prstGeom>
          <a:ln>
            <a:solidFill>
              <a:schemeClr val="bg1"/>
            </a:solidFill>
          </a:ln>
        </p:spPr>
      </p:pic>
      <p:sp>
        <p:nvSpPr>
          <p:cNvPr id="158" name="Isosceles Triangle 22">
            <a:extLst>
              <a:ext uri="{FF2B5EF4-FFF2-40B4-BE49-F238E27FC236}">
                <a16:creationId xmlns:a16="http://schemas.microsoft.com/office/drawing/2014/main" id="{E056929B-4132-4C45-B555-C6B76FB27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223532"/>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65ABE1B3-1C98-4A89-ADE3-784F0C87B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961035"/>
            <a:ext cx="5935796" cy="32676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F1AA2-B522-0C4B-B554-458BE64C58F6}"/>
              </a:ext>
            </a:extLst>
          </p:cNvPr>
          <p:cNvSpPr>
            <a:spLocks noGrp="1"/>
          </p:cNvSpPr>
          <p:nvPr>
            <p:ph type="title"/>
          </p:nvPr>
        </p:nvSpPr>
        <p:spPr>
          <a:xfrm>
            <a:off x="873978" y="2039943"/>
            <a:ext cx="5767566" cy="838773"/>
          </a:xfrm>
        </p:spPr>
        <p:txBody>
          <a:bodyPr vert="horz" lIns="228600" tIns="228600" rIns="228600" bIns="228600" rtlCol="0" anchor="ctr">
            <a:normAutofit/>
          </a:bodyPr>
          <a:lstStyle/>
          <a:p>
            <a:r>
              <a:rPr lang="en-US" sz="2800"/>
              <a:t>Odds and Ends</a:t>
            </a:r>
          </a:p>
        </p:txBody>
      </p:sp>
      <p:sp>
        <p:nvSpPr>
          <p:cNvPr id="3" name="Content Placeholder 2">
            <a:extLst>
              <a:ext uri="{FF2B5EF4-FFF2-40B4-BE49-F238E27FC236}">
                <a16:creationId xmlns:a16="http://schemas.microsoft.com/office/drawing/2014/main" id="{F10E1242-9536-EE4B-A2DC-6C09141C88E4}"/>
              </a:ext>
            </a:extLst>
          </p:cNvPr>
          <p:cNvSpPr>
            <a:spLocks noGrp="1"/>
          </p:cNvSpPr>
          <p:nvPr>
            <p:ph idx="1"/>
          </p:nvPr>
        </p:nvSpPr>
        <p:spPr>
          <a:xfrm>
            <a:off x="873102" y="2878716"/>
            <a:ext cx="5768442" cy="2262085"/>
          </a:xfrm>
        </p:spPr>
        <p:txBody>
          <a:bodyPr vert="horz" lIns="91440" tIns="45720" rIns="91440" bIns="45720" rtlCol="0" anchor="ctr">
            <a:normAutofit/>
          </a:bodyPr>
          <a:lstStyle/>
          <a:p>
            <a:pPr marL="0">
              <a:lnSpc>
                <a:spcPct val="110000"/>
              </a:lnSpc>
            </a:pPr>
            <a:r>
              <a:rPr lang="en-US" sz="1100" dirty="0">
                <a:solidFill>
                  <a:srgbClr val="FFFFFE"/>
                </a:solidFill>
              </a:rPr>
              <a:t>Finally, a number of you commented on the fact that Acevedo (like Jason Reynolds’s </a:t>
            </a:r>
            <a:r>
              <a:rPr lang="en-US" sz="1100" i="1" dirty="0">
                <a:solidFill>
                  <a:srgbClr val="FFFFFE"/>
                </a:solidFill>
              </a:rPr>
              <a:t>Long Way Down</a:t>
            </a:r>
            <a:r>
              <a:rPr lang="en-US" sz="1100" dirty="0">
                <a:solidFill>
                  <a:srgbClr val="FFFFFE"/>
                </a:solidFill>
              </a:rPr>
              <a:t>) is written in free verse and that that can feel “easier.” But another way to look at poetic form (beyond the haiku) is to look at one of the last poems in the novel “A the New York Citywide Slam.” </a:t>
            </a:r>
          </a:p>
          <a:p>
            <a:pPr marL="0">
              <a:lnSpc>
                <a:spcPct val="110000"/>
              </a:lnSpc>
            </a:pPr>
            <a:r>
              <a:rPr lang="en-US" sz="1100" dirty="0">
                <a:solidFill>
                  <a:srgbClr val="FFFFFE"/>
                </a:solidFill>
              </a:rPr>
              <a:t>That poem is </a:t>
            </a:r>
            <a:r>
              <a:rPr lang="en-US" sz="1100" dirty="0">
                <a:solidFill>
                  <a:srgbClr val="0070C0"/>
                </a:solidFill>
              </a:rPr>
              <a:t>a </a:t>
            </a:r>
            <a:r>
              <a:rPr lang="en-US" sz="1100" u="sng" dirty="0">
                <a:solidFill>
                  <a:srgbClr val="0070C0"/>
                </a:solidFill>
                <a:hlinkClick r:id="rId3">
                  <a:extLst>
                    <a:ext uri="{A12FA001-AC4F-418D-AE19-62706E023703}">
                      <ahyp:hlinkClr xmlns:ahyp="http://schemas.microsoft.com/office/drawing/2018/hyperlinkcolor" val="tx"/>
                    </a:ext>
                  </a:extLst>
                </a:hlinkClick>
              </a:rPr>
              <a:t>contrapuntal poem</a:t>
            </a:r>
            <a:r>
              <a:rPr lang="en-US" sz="1100" dirty="0">
                <a:solidFill>
                  <a:srgbClr val="0070C0"/>
                </a:solidFill>
              </a:rPr>
              <a:t>. </a:t>
            </a:r>
            <a:r>
              <a:rPr lang="en-US" sz="1100" dirty="0">
                <a:solidFill>
                  <a:srgbClr val="FFFFFE"/>
                </a:solidFill>
              </a:rPr>
              <a:t>In essence a contrapuntal poem can be read either across or down (columns). They make sense either way, and they make sense differently. If I was teaching this novel, as much of a challenge it would be, I would ask my students to draft a contrapuntal poem. </a:t>
            </a:r>
          </a:p>
          <a:p>
            <a:pPr marL="0">
              <a:lnSpc>
                <a:spcPct val="110000"/>
              </a:lnSpc>
            </a:pPr>
            <a:br>
              <a:rPr lang="en-US" sz="1100" dirty="0">
                <a:solidFill>
                  <a:srgbClr val="FFFFFE"/>
                </a:solidFill>
              </a:rPr>
            </a:br>
            <a:endParaRPr lang="en-US" sz="1100" dirty="0">
              <a:solidFill>
                <a:srgbClr val="FFFFFE"/>
              </a:solidFill>
            </a:endParaRPr>
          </a:p>
        </p:txBody>
      </p:sp>
      <p:pic>
        <p:nvPicPr>
          <p:cNvPr id="6" name="Picture 5">
            <a:extLst>
              <a:ext uri="{FF2B5EF4-FFF2-40B4-BE49-F238E27FC236}">
                <a16:creationId xmlns:a16="http://schemas.microsoft.com/office/drawing/2014/main" id="{9DDF6025-5361-DE46-9020-81B418B50732}"/>
              </a:ext>
            </a:extLst>
          </p:cNvPr>
          <p:cNvPicPr>
            <a:picLocks noChangeAspect="1"/>
          </p:cNvPicPr>
          <p:nvPr/>
        </p:nvPicPr>
        <p:blipFill>
          <a:blip r:embed="rId4"/>
          <a:stretch>
            <a:fillRect/>
          </a:stretch>
        </p:blipFill>
        <p:spPr>
          <a:xfrm>
            <a:off x="9259206" y="1880602"/>
            <a:ext cx="1539875" cy="3329461"/>
          </a:xfrm>
          <a:prstGeom prst="rect">
            <a:avLst/>
          </a:prstGeom>
          <a:ln>
            <a:solidFill>
              <a:schemeClr val="bg1"/>
            </a:solidFill>
          </a:ln>
        </p:spPr>
      </p:pic>
      <p:sp>
        <p:nvSpPr>
          <p:cNvPr id="5" name="Rectangle 4">
            <a:extLst>
              <a:ext uri="{FF2B5EF4-FFF2-40B4-BE49-F238E27FC236}">
                <a16:creationId xmlns:a16="http://schemas.microsoft.com/office/drawing/2014/main" id="{632A189D-ADFF-3F4D-88B7-E3374EC85B20}"/>
              </a:ext>
            </a:extLst>
          </p:cNvPr>
          <p:cNvSpPr/>
          <p:nvPr/>
        </p:nvSpPr>
        <p:spPr>
          <a:xfrm>
            <a:off x="5109983" y="1996618"/>
            <a:ext cx="6096000" cy="646331"/>
          </a:xfrm>
          <a:prstGeom prst="rect">
            <a:avLst/>
          </a:prstGeom>
        </p:spPr>
        <p:txBody>
          <a:bodyPr>
            <a:spAutoFit/>
          </a:bodyPr>
          <a:lstStyle/>
          <a:p>
            <a:pPr>
              <a:spcAft>
                <a:spcPts val="600"/>
              </a:spcAft>
            </a:pPr>
            <a:br>
              <a:rPr lang="en-US"/>
            </a:br>
            <a:endParaRPr lang="en-US"/>
          </a:p>
        </p:txBody>
      </p:sp>
    </p:spTree>
    <p:extLst>
      <p:ext uri="{BB962C8B-B14F-4D97-AF65-F5344CB8AC3E}">
        <p14:creationId xmlns:p14="http://schemas.microsoft.com/office/powerpoint/2010/main" val="192106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9B130-80E9-4146-BADE-ED3E178BBFDD}"/>
              </a:ext>
            </a:extLst>
          </p:cNvPr>
          <p:cNvSpPr>
            <a:spLocks noGrp="1"/>
          </p:cNvSpPr>
          <p:nvPr>
            <p:ph type="title"/>
          </p:nvPr>
        </p:nvSpPr>
        <p:spPr/>
        <p:txBody>
          <a:bodyPr>
            <a:normAutofit fontScale="90000"/>
          </a:bodyPr>
          <a:lstStyle/>
          <a:p>
            <a:r>
              <a:rPr lang="en-US" dirty="0"/>
              <a:t>Delight &amp; Instruct </a:t>
            </a:r>
            <a:br>
              <a:rPr lang="en-US" dirty="0"/>
            </a:br>
            <a:r>
              <a:rPr lang="en-US" dirty="0"/>
              <a:t>or Erudition &amp; Engagement</a:t>
            </a:r>
          </a:p>
        </p:txBody>
      </p:sp>
      <p:sp>
        <p:nvSpPr>
          <p:cNvPr id="3" name="Content Placeholder 2">
            <a:extLst>
              <a:ext uri="{FF2B5EF4-FFF2-40B4-BE49-F238E27FC236}">
                <a16:creationId xmlns:a16="http://schemas.microsoft.com/office/drawing/2014/main" id="{CF9FF27A-F729-2F4F-AA52-AAC87AD75BBD}"/>
              </a:ext>
            </a:extLst>
          </p:cNvPr>
          <p:cNvSpPr>
            <a:spLocks noGrp="1"/>
          </p:cNvSpPr>
          <p:nvPr>
            <p:ph idx="1"/>
          </p:nvPr>
        </p:nvSpPr>
        <p:spPr/>
        <p:txBody>
          <a:bodyPr/>
          <a:lstStyle/>
          <a:p>
            <a:r>
              <a:rPr lang="en-US" b="1" dirty="0"/>
              <a:t>Ethan Child </a:t>
            </a:r>
            <a:r>
              <a:rPr lang="en-US" dirty="0"/>
              <a:t>thought about how one might construct a unit on global poetry--he rightfully pointed out how we often have students write Haikus but don’t talk at all about the history of them or why the 5-7-5 form is essential to how the poem means what it means. An IB curriculum would allow you to explore, for instance, the great Chilean poet Pablo Neruda</a:t>
            </a:r>
          </a:p>
        </p:txBody>
      </p:sp>
    </p:spTree>
    <p:extLst>
      <p:ext uri="{BB962C8B-B14F-4D97-AF65-F5344CB8AC3E}">
        <p14:creationId xmlns:p14="http://schemas.microsoft.com/office/powerpoint/2010/main" val="3567592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8DD8E1A-9945-4DBA-BC40-7A028BF32D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 name="Freeform 5">
              <a:extLst>
                <a:ext uri="{FF2B5EF4-FFF2-40B4-BE49-F238E27FC236}">
                  <a16:creationId xmlns:a16="http://schemas.microsoft.com/office/drawing/2014/main" id="{FE1C52F1-9DDF-4839-9B8F-25F7F8D42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6">
              <a:extLst>
                <a:ext uri="{FF2B5EF4-FFF2-40B4-BE49-F238E27FC236}">
                  <a16:creationId xmlns:a16="http://schemas.microsoft.com/office/drawing/2014/main" id="{DB25E450-AEBE-4B5B-9CD7-7DDA5128D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7">
              <a:extLst>
                <a:ext uri="{FF2B5EF4-FFF2-40B4-BE49-F238E27FC236}">
                  <a16:creationId xmlns:a16="http://schemas.microsoft.com/office/drawing/2014/main" id="{D57AF4B2-B19E-4839-9D9C-06AD5370C3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8">
              <a:extLst>
                <a:ext uri="{FF2B5EF4-FFF2-40B4-BE49-F238E27FC236}">
                  <a16:creationId xmlns:a16="http://schemas.microsoft.com/office/drawing/2014/main" id="{2949CEBF-F4A7-44B2-8A3B-22558718F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9">
              <a:extLst>
                <a:ext uri="{FF2B5EF4-FFF2-40B4-BE49-F238E27FC236}">
                  <a16:creationId xmlns:a16="http://schemas.microsoft.com/office/drawing/2014/main" id="{28EAA589-93ED-485D-96BB-B9B21EC96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4BB4F238-A1F2-45F6-9074-18C4A9F92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1C658EE5-B46E-48ED-822D-1C3F08ECA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82AA74BE-73A4-4ADC-B86C-833704C0C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2018BD4B-A593-4075-9FDB-4739C6D53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0D16E44B-CE60-491F-B907-D02B0B1EE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2DFA7256-7E90-44B6-8E90-2111C1A1F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CE31CD09-2348-4B3A-9C97-CEECA4ABC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4E5422EF-93F2-41A9-B30F-9EFE9241D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7920E29F-BB48-485F-95FF-5C372339C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ACFDB0E0-ECEB-4EEB-925D-4BE22979C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30CE2542-FFC2-4E6A-9F84-265FE415D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2864C497-B900-4D3E-895C-A2A823A3C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26441ED2-272A-4395-9966-F5B1C8D3F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701CA35D-3DE0-4BE9-96A9-31A6F24DB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4">
              <a:extLst>
                <a:ext uri="{FF2B5EF4-FFF2-40B4-BE49-F238E27FC236}">
                  <a16:creationId xmlns:a16="http://schemas.microsoft.com/office/drawing/2014/main" id="{C9367E8C-A75F-4D57-8B79-1B3EEDFD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5">
              <a:extLst>
                <a:ext uri="{FF2B5EF4-FFF2-40B4-BE49-F238E27FC236}">
                  <a16:creationId xmlns:a16="http://schemas.microsoft.com/office/drawing/2014/main" id="{0846F98D-8409-4D6C-B830-625CC19EB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6" name="Group 35">
            <a:extLst>
              <a:ext uri="{FF2B5EF4-FFF2-40B4-BE49-F238E27FC236}">
                <a16:creationId xmlns:a16="http://schemas.microsoft.com/office/drawing/2014/main" id="{F35369DB-627C-41BD-9041-6426E8BF66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7" name="Rectangle 36">
              <a:extLst>
                <a:ext uri="{FF2B5EF4-FFF2-40B4-BE49-F238E27FC236}">
                  <a16:creationId xmlns:a16="http://schemas.microsoft.com/office/drawing/2014/main" id="{9BA15987-DDC0-4CAB-AF5B-7D11E25D2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Isosceles Triangle 22">
              <a:extLst>
                <a:ext uri="{FF2B5EF4-FFF2-40B4-BE49-F238E27FC236}">
                  <a16:creationId xmlns:a16="http://schemas.microsoft.com/office/drawing/2014/main" id="{9B6DF8F2-BD4C-48F5-8CDC-95B311500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8E989FB2-D6DE-43D1-84D5-1C80F9901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41" name="Rectangle 40">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4"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DBFC0B01-325E-D84D-BCE8-3946D884EDA5}"/>
              </a:ext>
            </a:extLst>
          </p:cNvPr>
          <p:cNvSpPr txBox="1"/>
          <p:nvPr/>
        </p:nvSpPr>
        <p:spPr>
          <a:xfrm>
            <a:off x="6957290" y="217677"/>
            <a:ext cx="4123738" cy="1433323"/>
          </a:xfrm>
          <a:prstGeom prst="rect">
            <a:avLst/>
          </a:prstGeom>
        </p:spPr>
        <p:txBody>
          <a:bodyPr vert="horz" lIns="228600" tIns="228600" rIns="228600" bIns="228600" rtlCol="0" anchor="ctr">
            <a:normAutofit/>
          </a:bodyPr>
          <a:lstStyle/>
          <a:p>
            <a:pPr defTabSz="914400">
              <a:lnSpc>
                <a:spcPct val="85000"/>
              </a:lnSpc>
              <a:spcBef>
                <a:spcPct val="0"/>
              </a:spcBef>
              <a:spcAft>
                <a:spcPts val="600"/>
              </a:spcAft>
            </a:pPr>
            <a:r>
              <a:rPr lang="en-US" sz="3200" spc="-150" dirty="0">
                <a:solidFill>
                  <a:schemeClr val="tx2"/>
                </a:solidFill>
                <a:latin typeface="+mj-lt"/>
                <a:ea typeface="+mj-ea"/>
                <a:cs typeface="+mj-cs"/>
              </a:rPr>
              <a:t>Here is a Sample . . . </a:t>
            </a:r>
          </a:p>
        </p:txBody>
      </p:sp>
      <p:sp>
        <p:nvSpPr>
          <p:cNvPr id="66" name="Rectangle 65">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wearing a black hat&#10;&#10;Description automatically generated">
            <a:extLst>
              <a:ext uri="{FF2B5EF4-FFF2-40B4-BE49-F238E27FC236}">
                <a16:creationId xmlns:a16="http://schemas.microsoft.com/office/drawing/2014/main" id="{41710389-F58D-444F-9986-205E38AA587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1286" y="1007030"/>
            <a:ext cx="5641848" cy="4231386"/>
          </a:xfrm>
          <a:prstGeom prst="rect">
            <a:avLst/>
          </a:prstGeom>
          <a:ln w="12700">
            <a:noFill/>
          </a:ln>
        </p:spPr>
      </p:pic>
      <p:sp>
        <p:nvSpPr>
          <p:cNvPr id="5" name="TextBox 4">
            <a:extLst>
              <a:ext uri="{FF2B5EF4-FFF2-40B4-BE49-F238E27FC236}">
                <a16:creationId xmlns:a16="http://schemas.microsoft.com/office/drawing/2014/main" id="{9C813597-0730-FE4A-B8BE-3EFF5FEA64CC}"/>
              </a:ext>
            </a:extLst>
          </p:cNvPr>
          <p:cNvSpPr txBox="1"/>
          <p:nvPr/>
        </p:nvSpPr>
        <p:spPr>
          <a:xfrm>
            <a:off x="7510893" y="1288748"/>
            <a:ext cx="4533040" cy="4280504"/>
          </a:xfrm>
          <a:prstGeom prst="rect">
            <a:avLst/>
          </a:prstGeom>
        </p:spPr>
        <p:txBody>
          <a:bodyPr vert="horz" lIns="91440" tIns="45720" rIns="91440" bIns="45720" rtlCol="0" anchor="ctr">
            <a:normAutofit lnSpcReduction="10000"/>
          </a:bodyPr>
          <a:lstStyle/>
          <a:p>
            <a:pPr defTabSz="914400">
              <a:lnSpc>
                <a:spcPct val="110000"/>
              </a:lnSpc>
              <a:spcAft>
                <a:spcPts val="600"/>
              </a:spcAft>
              <a:buClr>
                <a:schemeClr val="accent1"/>
              </a:buClr>
              <a:buSzPct val="110000"/>
            </a:pPr>
            <a:r>
              <a:rPr lang="en-US" sz="1000" b="1" dirty="0"/>
              <a:t>Love Sonnet XVII by Pablo Neruda</a:t>
            </a:r>
            <a:endParaRPr lang="en-US" sz="1000" dirty="0"/>
          </a:p>
          <a:p>
            <a:pPr defTabSz="914400">
              <a:lnSpc>
                <a:spcPct val="110000"/>
              </a:lnSpc>
              <a:spcAft>
                <a:spcPts val="600"/>
              </a:spcAft>
              <a:buClr>
                <a:schemeClr val="accent1"/>
              </a:buClr>
              <a:buSzPct val="110000"/>
            </a:pPr>
            <a:r>
              <a:rPr lang="en-US" sz="1000" dirty="0"/>
              <a:t>I do not love you as if you were a salt rose, or topaz</a:t>
            </a:r>
          </a:p>
          <a:p>
            <a:pPr defTabSz="914400">
              <a:lnSpc>
                <a:spcPct val="110000"/>
              </a:lnSpc>
              <a:spcAft>
                <a:spcPts val="600"/>
              </a:spcAft>
              <a:buClr>
                <a:schemeClr val="accent1"/>
              </a:buClr>
              <a:buSzPct val="110000"/>
            </a:pPr>
            <a:r>
              <a:rPr lang="en-US" sz="1000" dirty="0"/>
              <a:t>or the arrow of carnations the fire shoots off.</a:t>
            </a:r>
          </a:p>
          <a:p>
            <a:pPr defTabSz="914400">
              <a:lnSpc>
                <a:spcPct val="110000"/>
              </a:lnSpc>
              <a:spcAft>
                <a:spcPts val="600"/>
              </a:spcAft>
              <a:buClr>
                <a:schemeClr val="accent1"/>
              </a:buClr>
              <a:buSzPct val="110000"/>
            </a:pPr>
            <a:r>
              <a:rPr lang="en-US" sz="1000" dirty="0"/>
              <a:t>I love you as certain dark things are to be loved,</a:t>
            </a:r>
          </a:p>
          <a:p>
            <a:pPr defTabSz="914400">
              <a:lnSpc>
                <a:spcPct val="110000"/>
              </a:lnSpc>
              <a:spcAft>
                <a:spcPts val="600"/>
              </a:spcAft>
              <a:buClr>
                <a:schemeClr val="accent1"/>
              </a:buClr>
              <a:buSzPct val="110000"/>
            </a:pPr>
            <a:r>
              <a:rPr lang="en-US" sz="1000" dirty="0"/>
              <a:t>in secret, between the shadow and the soul.</a:t>
            </a:r>
          </a:p>
          <a:p>
            <a:pPr defTabSz="914400">
              <a:lnSpc>
                <a:spcPct val="110000"/>
              </a:lnSpc>
              <a:spcAft>
                <a:spcPts val="600"/>
              </a:spcAft>
              <a:buClr>
                <a:schemeClr val="accent1"/>
              </a:buClr>
              <a:buSzPct val="110000"/>
            </a:pPr>
            <a:br>
              <a:rPr lang="en-US" sz="1000" dirty="0"/>
            </a:br>
            <a:r>
              <a:rPr lang="en-US" sz="1000" dirty="0"/>
              <a:t>I love you as the plant that never blooms</a:t>
            </a:r>
          </a:p>
          <a:p>
            <a:pPr defTabSz="914400">
              <a:lnSpc>
                <a:spcPct val="110000"/>
              </a:lnSpc>
              <a:spcAft>
                <a:spcPts val="600"/>
              </a:spcAft>
              <a:buClr>
                <a:schemeClr val="accent1"/>
              </a:buClr>
              <a:buSzPct val="110000"/>
            </a:pPr>
            <a:r>
              <a:rPr lang="en-US" sz="1000" dirty="0"/>
              <a:t>but carries in itself the light of hidden flowers;</a:t>
            </a:r>
          </a:p>
          <a:p>
            <a:pPr defTabSz="914400">
              <a:lnSpc>
                <a:spcPct val="110000"/>
              </a:lnSpc>
              <a:spcAft>
                <a:spcPts val="600"/>
              </a:spcAft>
              <a:buClr>
                <a:schemeClr val="accent1"/>
              </a:buClr>
              <a:buSzPct val="110000"/>
            </a:pPr>
            <a:r>
              <a:rPr lang="en-US" sz="1000" dirty="0"/>
              <a:t>thanks to your love a certain solid fragrance,</a:t>
            </a:r>
          </a:p>
          <a:p>
            <a:pPr defTabSz="914400">
              <a:lnSpc>
                <a:spcPct val="110000"/>
              </a:lnSpc>
              <a:spcAft>
                <a:spcPts val="600"/>
              </a:spcAft>
              <a:buClr>
                <a:schemeClr val="accent1"/>
              </a:buClr>
              <a:buSzPct val="110000"/>
            </a:pPr>
            <a:r>
              <a:rPr lang="en-US" sz="1000" dirty="0"/>
              <a:t>risen from the earth, lives darkly in my body.</a:t>
            </a:r>
          </a:p>
          <a:p>
            <a:pPr defTabSz="914400">
              <a:lnSpc>
                <a:spcPct val="110000"/>
              </a:lnSpc>
              <a:spcAft>
                <a:spcPts val="600"/>
              </a:spcAft>
              <a:buClr>
                <a:schemeClr val="accent1"/>
              </a:buClr>
              <a:buSzPct val="110000"/>
            </a:pPr>
            <a:br>
              <a:rPr lang="en-US" sz="1000" dirty="0"/>
            </a:br>
            <a:r>
              <a:rPr lang="en-US" sz="1000" dirty="0"/>
              <a:t>I love you without knowing how, or when, or from where.</a:t>
            </a:r>
          </a:p>
          <a:p>
            <a:pPr defTabSz="914400">
              <a:lnSpc>
                <a:spcPct val="110000"/>
              </a:lnSpc>
              <a:spcAft>
                <a:spcPts val="600"/>
              </a:spcAft>
              <a:buClr>
                <a:schemeClr val="accent1"/>
              </a:buClr>
              <a:buSzPct val="110000"/>
            </a:pPr>
            <a:r>
              <a:rPr lang="en-US" sz="1000" dirty="0"/>
              <a:t>I love you straightforwardly, without complexities or pride;</a:t>
            </a:r>
          </a:p>
          <a:p>
            <a:pPr defTabSz="914400">
              <a:lnSpc>
                <a:spcPct val="110000"/>
              </a:lnSpc>
              <a:spcAft>
                <a:spcPts val="600"/>
              </a:spcAft>
              <a:buClr>
                <a:schemeClr val="accent1"/>
              </a:buClr>
              <a:buSzPct val="110000"/>
            </a:pPr>
            <a:r>
              <a:rPr lang="en-US" sz="1000" dirty="0"/>
              <a:t>So I love you because I know no other way</a:t>
            </a:r>
          </a:p>
          <a:p>
            <a:pPr defTabSz="914400">
              <a:lnSpc>
                <a:spcPct val="110000"/>
              </a:lnSpc>
              <a:spcAft>
                <a:spcPts val="600"/>
              </a:spcAft>
              <a:buClr>
                <a:schemeClr val="accent1"/>
              </a:buClr>
              <a:buSzPct val="110000"/>
            </a:pPr>
            <a:br>
              <a:rPr lang="en-US" sz="1000" dirty="0"/>
            </a:br>
            <a:r>
              <a:rPr lang="en-US" sz="1000" dirty="0"/>
              <a:t>than this: where I does not exist, nor you,</a:t>
            </a:r>
          </a:p>
          <a:p>
            <a:pPr defTabSz="914400">
              <a:lnSpc>
                <a:spcPct val="110000"/>
              </a:lnSpc>
              <a:spcAft>
                <a:spcPts val="600"/>
              </a:spcAft>
              <a:buClr>
                <a:schemeClr val="accent1"/>
              </a:buClr>
              <a:buSzPct val="110000"/>
            </a:pPr>
            <a:r>
              <a:rPr lang="en-US" sz="1000" dirty="0"/>
              <a:t>so close that your hand on my chest is my hand,</a:t>
            </a:r>
          </a:p>
          <a:p>
            <a:pPr defTabSz="914400">
              <a:lnSpc>
                <a:spcPct val="110000"/>
              </a:lnSpc>
              <a:spcAft>
                <a:spcPts val="600"/>
              </a:spcAft>
              <a:buClr>
                <a:schemeClr val="accent1"/>
              </a:buClr>
              <a:buSzPct val="110000"/>
            </a:pPr>
            <a:r>
              <a:rPr lang="en-US" sz="1000" dirty="0"/>
              <a:t>so close that your eyes close as I fall asleep.</a:t>
            </a:r>
          </a:p>
          <a:p>
            <a:pPr indent="-228600" defTabSz="914400">
              <a:lnSpc>
                <a:spcPct val="110000"/>
              </a:lnSpc>
              <a:spcAft>
                <a:spcPts val="600"/>
              </a:spcAft>
              <a:buClr>
                <a:schemeClr val="accent1"/>
              </a:buClr>
              <a:buSzPct val="110000"/>
              <a:buFont typeface="Wingdings" panose="05000000000000000000" pitchFamily="2" charset="2"/>
              <a:buChar char="§"/>
            </a:pPr>
            <a:br>
              <a:rPr lang="en-US" sz="700" dirty="0"/>
            </a:br>
            <a:endParaRPr lang="en-US" sz="700" dirty="0"/>
          </a:p>
        </p:txBody>
      </p:sp>
      <p:sp>
        <p:nvSpPr>
          <p:cNvPr id="8" name="TextBox 7">
            <a:extLst>
              <a:ext uri="{FF2B5EF4-FFF2-40B4-BE49-F238E27FC236}">
                <a16:creationId xmlns:a16="http://schemas.microsoft.com/office/drawing/2014/main" id="{3B595E3E-8E5F-FF47-9DEA-24A9A3AB2990}"/>
              </a:ext>
            </a:extLst>
          </p:cNvPr>
          <p:cNvSpPr txBox="1"/>
          <p:nvPr/>
        </p:nvSpPr>
        <p:spPr>
          <a:xfrm>
            <a:off x="3829226" y="5335588"/>
            <a:ext cx="278473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boingboing.net/2013/04/09/remains-of-poet-pablo-neruda-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343136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27FFE-DE59-484A-BEE5-9FCA676823DD}"/>
              </a:ext>
            </a:extLst>
          </p:cNvPr>
          <p:cNvSpPr>
            <a:spLocks noGrp="1"/>
          </p:cNvSpPr>
          <p:nvPr>
            <p:ph type="title"/>
          </p:nvPr>
        </p:nvSpPr>
        <p:spPr/>
        <p:txBody>
          <a:bodyPr/>
          <a:lstStyle/>
          <a:p>
            <a:r>
              <a:rPr lang="en-US" sz="4000" dirty="0"/>
              <a:t>April is National Poetry Month</a:t>
            </a:r>
          </a:p>
        </p:txBody>
      </p:sp>
      <p:sp>
        <p:nvSpPr>
          <p:cNvPr id="3" name="Content Placeholder 2">
            <a:extLst>
              <a:ext uri="{FF2B5EF4-FFF2-40B4-BE49-F238E27FC236}">
                <a16:creationId xmlns:a16="http://schemas.microsoft.com/office/drawing/2014/main" id="{4CAB5533-30ED-FE44-B376-71E8DFBC4360}"/>
              </a:ext>
            </a:extLst>
          </p:cNvPr>
          <p:cNvSpPr>
            <a:spLocks noGrp="1"/>
          </p:cNvSpPr>
          <p:nvPr>
            <p:ph idx="1"/>
          </p:nvPr>
        </p:nvSpPr>
        <p:spPr/>
        <p:txBody>
          <a:bodyPr/>
          <a:lstStyle/>
          <a:p>
            <a:pPr marL="0" indent="0">
              <a:buNone/>
            </a:pPr>
            <a:r>
              <a:rPr lang="en-US" b="1" dirty="0"/>
              <a:t>Jess </a:t>
            </a:r>
            <a:r>
              <a:rPr lang="en-US" dirty="0"/>
              <a:t>posted a link, repeated here </a:t>
            </a:r>
            <a:r>
              <a:rPr lang="en-US" u="sng" dirty="0">
                <a:hlinkClick r:id="rId2"/>
              </a:rPr>
              <a:t>to a video that UNESCO </a:t>
            </a:r>
            <a:r>
              <a:rPr lang="en-US" dirty="0"/>
              <a:t>posted on World Poetry Day (which would have been the week we returned from our originally scheduled </a:t>
            </a:r>
            <a:r>
              <a:rPr lang="en-US" dirty="0" err="1"/>
              <a:t>sping</a:t>
            </a:r>
            <a:r>
              <a:rPr lang="en-US" dirty="0"/>
              <a:t> break) 21 March 2020.  April, the cruelest month according to Chaucer and, certainly, a befitting modifier for this particular April, is also </a:t>
            </a:r>
            <a:r>
              <a:rPr lang="en-US" u="sng" dirty="0">
                <a:hlinkClick r:id="rId3"/>
              </a:rPr>
              <a:t>National Poetry Month</a:t>
            </a:r>
            <a:r>
              <a:rPr lang="en-US" dirty="0"/>
              <a:t>. It’s a great month to feature poets and poetry of all kinds with students of all ages. The link above to </a:t>
            </a:r>
            <a:r>
              <a:rPr lang="en-US" dirty="0" err="1"/>
              <a:t>Poets.org</a:t>
            </a:r>
            <a:r>
              <a:rPr lang="en-US" dirty="0"/>
              <a:t> has 30 ways to celebrate the month--all of which I highly recommend, particularly if you are homeschooling any young ones this month.</a:t>
            </a:r>
          </a:p>
          <a:p>
            <a:pPr marL="0" indent="0">
              <a:buNone/>
            </a:pPr>
            <a:br>
              <a:rPr lang="en-US" dirty="0"/>
            </a:br>
            <a:endParaRPr lang="en-US" dirty="0"/>
          </a:p>
        </p:txBody>
      </p:sp>
      <p:sp>
        <p:nvSpPr>
          <p:cNvPr id="4" name="Text Placeholder 3">
            <a:extLst>
              <a:ext uri="{FF2B5EF4-FFF2-40B4-BE49-F238E27FC236}">
                <a16:creationId xmlns:a16="http://schemas.microsoft.com/office/drawing/2014/main" id="{4476347A-8697-E549-8C0B-61EC8A7DB1E6}"/>
              </a:ext>
            </a:extLst>
          </p:cNvPr>
          <p:cNvSpPr>
            <a:spLocks noGrp="1"/>
          </p:cNvSpPr>
          <p:nvPr>
            <p:ph type="body" sz="half" idx="2"/>
          </p:nvPr>
        </p:nvSpPr>
        <p:spPr/>
        <p:txBody>
          <a:bodyPr/>
          <a:lstStyle/>
          <a:p>
            <a:endParaRPr lang="en-US" dirty="0">
              <a:solidFill>
                <a:srgbClr val="002060"/>
              </a:solidFill>
            </a:endParaRPr>
          </a:p>
        </p:txBody>
      </p:sp>
    </p:spTree>
    <p:extLst>
      <p:ext uri="{BB962C8B-B14F-4D97-AF65-F5344CB8AC3E}">
        <p14:creationId xmlns:p14="http://schemas.microsoft.com/office/powerpoint/2010/main" val="2155548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12A8-5F79-2643-889F-D0E08246CF82}"/>
              </a:ext>
            </a:extLst>
          </p:cNvPr>
          <p:cNvSpPr>
            <a:spLocks noGrp="1"/>
          </p:cNvSpPr>
          <p:nvPr>
            <p:ph type="title"/>
          </p:nvPr>
        </p:nvSpPr>
        <p:spPr/>
        <p:txBody>
          <a:bodyPr/>
          <a:lstStyle/>
          <a:p>
            <a:r>
              <a:rPr lang="en-US" dirty="0"/>
              <a:t>More </a:t>
            </a:r>
            <a:br>
              <a:rPr lang="en-US" dirty="0"/>
            </a:br>
            <a:r>
              <a:rPr lang="en-US" dirty="0"/>
              <a:t>Erudition</a:t>
            </a:r>
          </a:p>
        </p:txBody>
      </p:sp>
      <p:sp>
        <p:nvSpPr>
          <p:cNvPr id="3" name="Content Placeholder 2">
            <a:extLst>
              <a:ext uri="{FF2B5EF4-FFF2-40B4-BE49-F238E27FC236}">
                <a16:creationId xmlns:a16="http://schemas.microsoft.com/office/drawing/2014/main" id="{7A8D1A22-104D-4A49-9C73-BB4B7BAC42BF}"/>
              </a:ext>
            </a:extLst>
          </p:cNvPr>
          <p:cNvSpPr>
            <a:spLocks noGrp="1"/>
          </p:cNvSpPr>
          <p:nvPr>
            <p:ph idx="1"/>
          </p:nvPr>
        </p:nvSpPr>
        <p:spPr/>
        <p:txBody>
          <a:bodyPr>
            <a:normAutofit fontScale="92500" lnSpcReduction="10000"/>
          </a:bodyPr>
          <a:lstStyle/>
          <a:p>
            <a:pPr marL="0" indent="0">
              <a:buNone/>
            </a:pPr>
            <a:r>
              <a:rPr lang="en-US" b="1" dirty="0">
                <a:solidFill>
                  <a:srgbClr val="0070C0"/>
                </a:solidFill>
              </a:rPr>
              <a:t>YA should both delight end edify,</a:t>
            </a:r>
            <a:r>
              <a:rPr lang="en-US" dirty="0"/>
              <a:t> and, the teaching counterpart to this is </a:t>
            </a:r>
            <a:r>
              <a:rPr lang="en-US" b="1" dirty="0">
                <a:solidFill>
                  <a:srgbClr val="0070C0"/>
                </a:solidFill>
              </a:rPr>
              <a:t>engagement and erudition.</a:t>
            </a:r>
            <a:r>
              <a:rPr lang="en-US" dirty="0"/>
              <a:t> In other words, we need to develop inquisitiveness and curiosity in students, but we must also educate them, teach them things and teach them how to learn things.</a:t>
            </a:r>
          </a:p>
          <a:p>
            <a:pPr marL="0" indent="0">
              <a:buNone/>
            </a:pPr>
            <a:r>
              <a:rPr lang="en-US" b="1" dirty="0"/>
              <a:t> Ethan </a:t>
            </a:r>
            <a:r>
              <a:rPr lang="en-US" dirty="0"/>
              <a:t>and </a:t>
            </a:r>
            <a:r>
              <a:rPr lang="en-US" b="1" dirty="0"/>
              <a:t>Megan Shaughnessy </a:t>
            </a:r>
            <a:r>
              <a:rPr lang="en-US" dirty="0"/>
              <a:t>certainly outlined assignments on the erudition ends of the spectrum. They talked about using Acevedo to teach students how to read poetry--they were talking about teaching prosody. I think this is very, very important--both to treat Acevedo as a poet the way we treat Browning and Dickenson and, yes, Shakespeare as poets, and also to teach student to not fear poetry.</a:t>
            </a:r>
          </a:p>
          <a:p>
            <a:pPr marL="0" indent="0">
              <a:buNone/>
            </a:pPr>
            <a:r>
              <a:rPr lang="en-US" dirty="0"/>
              <a:t> </a:t>
            </a:r>
            <a:r>
              <a:rPr lang="en-US" dirty="0">
                <a:solidFill>
                  <a:srgbClr val="0070C0"/>
                </a:solidFill>
              </a:rPr>
              <a:t>Teaching students how to read poetry will help them be better readers, period. Period. I mean it. Period. </a:t>
            </a:r>
          </a:p>
          <a:p>
            <a:pPr marL="0" indent="0">
              <a:buNone/>
            </a:pPr>
            <a:br>
              <a:rPr lang="en-US" dirty="0"/>
            </a:br>
            <a:endParaRPr lang="en-US" dirty="0"/>
          </a:p>
        </p:txBody>
      </p:sp>
      <p:sp>
        <p:nvSpPr>
          <p:cNvPr id="4" name="Text Placeholder 3">
            <a:extLst>
              <a:ext uri="{FF2B5EF4-FFF2-40B4-BE49-F238E27FC236}">
                <a16:creationId xmlns:a16="http://schemas.microsoft.com/office/drawing/2014/main" id="{3DDD7C9D-03CA-D342-9C57-A0EE7A13347C}"/>
              </a:ext>
            </a:extLst>
          </p:cNvPr>
          <p:cNvSpPr>
            <a:spLocks noGrp="1"/>
          </p:cNvSpPr>
          <p:nvPr>
            <p:ph type="body" sz="half" idx="2"/>
          </p:nvPr>
        </p:nvSpPr>
        <p:spPr/>
        <p:txBody>
          <a:bodyPr/>
          <a:lstStyle/>
          <a:p>
            <a:r>
              <a:rPr lang="en-US" dirty="0"/>
              <a:t>Teaching Prosody)</a:t>
            </a:r>
          </a:p>
        </p:txBody>
      </p:sp>
    </p:spTree>
    <p:extLst>
      <p:ext uri="{BB962C8B-B14F-4D97-AF65-F5344CB8AC3E}">
        <p14:creationId xmlns:p14="http://schemas.microsoft.com/office/powerpoint/2010/main" val="1214898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12A8-5F79-2643-889F-D0E08246CF82}"/>
              </a:ext>
            </a:extLst>
          </p:cNvPr>
          <p:cNvSpPr>
            <a:spLocks noGrp="1"/>
          </p:cNvSpPr>
          <p:nvPr>
            <p:ph type="title"/>
          </p:nvPr>
        </p:nvSpPr>
        <p:spPr/>
        <p:txBody>
          <a:bodyPr/>
          <a:lstStyle/>
          <a:p>
            <a:r>
              <a:rPr lang="en-US" dirty="0"/>
              <a:t>More </a:t>
            </a:r>
            <a:br>
              <a:rPr lang="en-US" dirty="0"/>
            </a:br>
            <a:r>
              <a:rPr lang="en-US" dirty="0"/>
              <a:t>Erudition</a:t>
            </a:r>
          </a:p>
        </p:txBody>
      </p:sp>
      <p:sp>
        <p:nvSpPr>
          <p:cNvPr id="3" name="Content Placeholder 2">
            <a:extLst>
              <a:ext uri="{FF2B5EF4-FFF2-40B4-BE49-F238E27FC236}">
                <a16:creationId xmlns:a16="http://schemas.microsoft.com/office/drawing/2014/main" id="{7A8D1A22-104D-4A49-9C73-BB4B7BAC42BF}"/>
              </a:ext>
            </a:extLst>
          </p:cNvPr>
          <p:cNvSpPr>
            <a:spLocks noGrp="1"/>
          </p:cNvSpPr>
          <p:nvPr>
            <p:ph idx="1"/>
          </p:nvPr>
        </p:nvSpPr>
        <p:spPr/>
        <p:txBody>
          <a:bodyPr>
            <a:normAutofit fontScale="92500" lnSpcReduction="20000"/>
          </a:bodyPr>
          <a:lstStyle/>
          <a:p>
            <a:pPr marL="0" indent="0">
              <a:buNone/>
            </a:pPr>
            <a:r>
              <a:rPr lang="en-US" b="1" dirty="0"/>
              <a:t>Becky Tynan </a:t>
            </a:r>
            <a:r>
              <a:rPr lang="en-US" dirty="0"/>
              <a:t>emphasized and expanded </a:t>
            </a:r>
            <a:r>
              <a:rPr lang="en-US" b="1" dirty="0"/>
              <a:t>Ethan’s</a:t>
            </a:r>
            <a:r>
              <a:rPr lang="en-US" dirty="0"/>
              <a:t> point about teaching speaking skills in the ELA classroom. </a:t>
            </a:r>
            <a:r>
              <a:rPr lang="en-US" b="1" dirty="0">
                <a:solidFill>
                  <a:srgbClr val="0070C0"/>
                </a:solidFill>
              </a:rPr>
              <a:t>Speaking skills are in the frameworks </a:t>
            </a:r>
            <a:r>
              <a:rPr lang="en-US" dirty="0"/>
              <a:t>(as are listening skills). It’s totally understandable why they might get lost in the myriad things teachers are asked to do in a year, but I like to think of these speaking and listening learning objectives as working in support of the reading and writing. </a:t>
            </a:r>
          </a:p>
          <a:p>
            <a:pPr marL="0" indent="0">
              <a:buNone/>
            </a:pPr>
            <a:endParaRPr lang="en-US" dirty="0"/>
          </a:p>
          <a:p>
            <a:pPr marL="0" indent="0">
              <a:buNone/>
            </a:pPr>
            <a:r>
              <a:rPr lang="en-US" dirty="0"/>
              <a:t>To that end, many of you, more than I think I can list here (</a:t>
            </a:r>
            <a:r>
              <a:rPr lang="en-US" b="1" dirty="0"/>
              <a:t>Gabby Sleeper--our own original first responder, Jess, Nicole Costa, Savannah </a:t>
            </a:r>
            <a:r>
              <a:rPr lang="en-US" b="1" dirty="0" err="1"/>
              <a:t>Resendes</a:t>
            </a:r>
            <a:r>
              <a:rPr lang="en-US" b="1" dirty="0"/>
              <a:t>, </a:t>
            </a:r>
            <a:r>
              <a:rPr lang="en-US" b="1" dirty="0" err="1"/>
              <a:t>etc</a:t>
            </a:r>
            <a:r>
              <a:rPr lang="en-US" dirty="0"/>
              <a:t>) were taken with the idea of hosting a Poetry Slam. I appreciated </a:t>
            </a:r>
            <a:r>
              <a:rPr lang="en-US" b="1" dirty="0">
                <a:solidFill>
                  <a:srgbClr val="0070C0"/>
                </a:solidFill>
              </a:rPr>
              <a:t>Nicole’s posting of her own work (RETREAT. RETREAT.) </a:t>
            </a:r>
            <a:r>
              <a:rPr lang="en-US" dirty="0"/>
              <a:t>talking about what it feels like to present work--any kind of work--in front of an audience.</a:t>
            </a:r>
          </a:p>
          <a:p>
            <a:pPr marL="0" indent="0">
              <a:buNone/>
            </a:pPr>
            <a:br>
              <a:rPr lang="en-US" dirty="0"/>
            </a:br>
            <a:endParaRPr lang="en-US" dirty="0"/>
          </a:p>
        </p:txBody>
      </p:sp>
      <p:sp>
        <p:nvSpPr>
          <p:cNvPr id="4" name="Text Placeholder 3">
            <a:extLst>
              <a:ext uri="{FF2B5EF4-FFF2-40B4-BE49-F238E27FC236}">
                <a16:creationId xmlns:a16="http://schemas.microsoft.com/office/drawing/2014/main" id="{3DDD7C9D-03CA-D342-9C57-A0EE7A13347C}"/>
              </a:ext>
            </a:extLst>
          </p:cNvPr>
          <p:cNvSpPr>
            <a:spLocks noGrp="1"/>
          </p:cNvSpPr>
          <p:nvPr>
            <p:ph type="body" sz="half" idx="2"/>
          </p:nvPr>
        </p:nvSpPr>
        <p:spPr/>
        <p:txBody>
          <a:bodyPr/>
          <a:lstStyle/>
          <a:p>
            <a:r>
              <a:rPr lang="en-US" dirty="0"/>
              <a:t>(Speaking Skills)</a:t>
            </a:r>
          </a:p>
        </p:txBody>
      </p:sp>
    </p:spTree>
    <p:extLst>
      <p:ext uri="{BB962C8B-B14F-4D97-AF65-F5344CB8AC3E}">
        <p14:creationId xmlns:p14="http://schemas.microsoft.com/office/powerpoint/2010/main" val="980454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12A8-5F79-2643-889F-D0E08246CF82}"/>
              </a:ext>
            </a:extLst>
          </p:cNvPr>
          <p:cNvSpPr>
            <a:spLocks noGrp="1"/>
          </p:cNvSpPr>
          <p:nvPr>
            <p:ph type="title"/>
          </p:nvPr>
        </p:nvSpPr>
        <p:spPr/>
        <p:txBody>
          <a:bodyPr/>
          <a:lstStyle/>
          <a:p>
            <a:r>
              <a:rPr lang="en-US" dirty="0"/>
              <a:t>Engagement (but sort of erudition too)</a:t>
            </a:r>
          </a:p>
        </p:txBody>
      </p:sp>
      <p:sp>
        <p:nvSpPr>
          <p:cNvPr id="3" name="Content Placeholder 2">
            <a:extLst>
              <a:ext uri="{FF2B5EF4-FFF2-40B4-BE49-F238E27FC236}">
                <a16:creationId xmlns:a16="http://schemas.microsoft.com/office/drawing/2014/main" id="{7A8D1A22-104D-4A49-9C73-BB4B7BAC42BF}"/>
              </a:ext>
            </a:extLst>
          </p:cNvPr>
          <p:cNvSpPr>
            <a:spLocks noGrp="1"/>
          </p:cNvSpPr>
          <p:nvPr>
            <p:ph idx="1"/>
          </p:nvPr>
        </p:nvSpPr>
        <p:spPr/>
        <p:txBody>
          <a:bodyPr>
            <a:normAutofit/>
          </a:bodyPr>
          <a:lstStyle/>
          <a:p>
            <a:pPr marL="0" indent="0">
              <a:buNone/>
            </a:pPr>
            <a:r>
              <a:rPr lang="en-US" dirty="0"/>
              <a:t>This brings me to the </a:t>
            </a:r>
            <a:r>
              <a:rPr lang="en-US" b="1" dirty="0">
                <a:solidFill>
                  <a:srgbClr val="0070C0"/>
                </a:solidFill>
              </a:rPr>
              <a:t>“engagement” </a:t>
            </a:r>
            <a:r>
              <a:rPr lang="en-US" dirty="0"/>
              <a:t>part of my above formula. That is the other end of the spectrum and it works in two ways here. You could literally never say the word poetry and have things to talk about (</a:t>
            </a:r>
            <a:r>
              <a:rPr lang="en-US" b="1" dirty="0"/>
              <a:t>Molly Drain</a:t>
            </a:r>
            <a:r>
              <a:rPr lang="en-US" dirty="0"/>
              <a:t>, among others, was right to say that this is a book about a lot of issues). </a:t>
            </a:r>
            <a:r>
              <a:rPr lang="en-US" b="1" dirty="0"/>
              <a:t>Maddie Butkus </a:t>
            </a:r>
            <a:r>
              <a:rPr lang="en-US" dirty="0"/>
              <a:t>and I are both big fans of </a:t>
            </a:r>
            <a:r>
              <a:rPr lang="en-US" b="1" dirty="0"/>
              <a:t>Gabby S’s </a:t>
            </a:r>
            <a:r>
              <a:rPr lang="en-US" dirty="0"/>
              <a:t>post-it idea.</a:t>
            </a:r>
            <a:br>
              <a:rPr lang="en-US" dirty="0"/>
            </a:br>
            <a:endParaRPr lang="en-US" dirty="0"/>
          </a:p>
        </p:txBody>
      </p:sp>
      <p:sp>
        <p:nvSpPr>
          <p:cNvPr id="4" name="Text Placeholder 3">
            <a:extLst>
              <a:ext uri="{FF2B5EF4-FFF2-40B4-BE49-F238E27FC236}">
                <a16:creationId xmlns:a16="http://schemas.microsoft.com/office/drawing/2014/main" id="{3DDD7C9D-03CA-D342-9C57-A0EE7A13347C}"/>
              </a:ext>
            </a:extLst>
          </p:cNvPr>
          <p:cNvSpPr>
            <a:spLocks noGrp="1"/>
          </p:cNvSpPr>
          <p:nvPr>
            <p:ph type="body" sz="half" idx="2"/>
          </p:nvPr>
        </p:nvSpPr>
        <p:spPr/>
        <p:txBody>
          <a:bodyPr/>
          <a:lstStyle/>
          <a:p>
            <a:r>
              <a:rPr lang="en-US" dirty="0"/>
              <a:t>(Active Reading)</a:t>
            </a:r>
          </a:p>
        </p:txBody>
      </p:sp>
    </p:spTree>
    <p:extLst>
      <p:ext uri="{BB962C8B-B14F-4D97-AF65-F5344CB8AC3E}">
        <p14:creationId xmlns:p14="http://schemas.microsoft.com/office/powerpoint/2010/main" val="1627072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B55196D0-95AD-4497-84D1-430C6EBB2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6DDA3D29-E716-4F33-AB4C-8ED10BB364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84" name="Freeform 5">
              <a:extLst>
                <a:ext uri="{FF2B5EF4-FFF2-40B4-BE49-F238E27FC236}">
                  <a16:creationId xmlns:a16="http://schemas.microsoft.com/office/drawing/2014/main" id="{5D79944B-9254-4463-AD5B-36257D49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6">
              <a:extLst>
                <a:ext uri="{FF2B5EF4-FFF2-40B4-BE49-F238E27FC236}">
                  <a16:creationId xmlns:a16="http://schemas.microsoft.com/office/drawing/2014/main" id="{8DDA31B6-BB0C-47FB-B78E-A35B59D8B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7">
              <a:extLst>
                <a:ext uri="{FF2B5EF4-FFF2-40B4-BE49-F238E27FC236}">
                  <a16:creationId xmlns:a16="http://schemas.microsoft.com/office/drawing/2014/main" id="{B460420D-1A32-4F29-8E6A-0BF0E3A59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8">
              <a:extLst>
                <a:ext uri="{FF2B5EF4-FFF2-40B4-BE49-F238E27FC236}">
                  <a16:creationId xmlns:a16="http://schemas.microsoft.com/office/drawing/2014/main" id="{5744D7E2-E0C1-445D-81C0-6C9E382D5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9">
              <a:extLst>
                <a:ext uri="{FF2B5EF4-FFF2-40B4-BE49-F238E27FC236}">
                  <a16:creationId xmlns:a16="http://schemas.microsoft.com/office/drawing/2014/main" id="{5CE3C75D-E7AA-450E-AE72-A8F8660AC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0">
              <a:extLst>
                <a:ext uri="{FF2B5EF4-FFF2-40B4-BE49-F238E27FC236}">
                  <a16:creationId xmlns:a16="http://schemas.microsoft.com/office/drawing/2014/main" id="{4E82641D-7380-4EBC-A0B4-A21F9B703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1">
              <a:extLst>
                <a:ext uri="{FF2B5EF4-FFF2-40B4-BE49-F238E27FC236}">
                  <a16:creationId xmlns:a16="http://schemas.microsoft.com/office/drawing/2014/main" id="{06D3136D-2941-41F5-9CA6-0CD6378DB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2">
              <a:extLst>
                <a:ext uri="{FF2B5EF4-FFF2-40B4-BE49-F238E27FC236}">
                  <a16:creationId xmlns:a16="http://schemas.microsoft.com/office/drawing/2014/main" id="{459DAFD1-A8B5-4AF5-BBC4-82DBC67B68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3">
              <a:extLst>
                <a:ext uri="{FF2B5EF4-FFF2-40B4-BE49-F238E27FC236}">
                  <a16:creationId xmlns:a16="http://schemas.microsoft.com/office/drawing/2014/main" id="{73B5597B-C549-4923-9582-01359B7ED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14">
              <a:extLst>
                <a:ext uri="{FF2B5EF4-FFF2-40B4-BE49-F238E27FC236}">
                  <a16:creationId xmlns:a16="http://schemas.microsoft.com/office/drawing/2014/main" id="{484FB59A-C29A-4BC3-AED4-5CBDEEBF8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4" name="Freeform 15">
              <a:extLst>
                <a:ext uri="{FF2B5EF4-FFF2-40B4-BE49-F238E27FC236}">
                  <a16:creationId xmlns:a16="http://schemas.microsoft.com/office/drawing/2014/main" id="{3E875A1F-55ED-4D78-BFCD-DEAB4B1F27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5" name="Freeform 16">
              <a:extLst>
                <a:ext uri="{FF2B5EF4-FFF2-40B4-BE49-F238E27FC236}">
                  <a16:creationId xmlns:a16="http://schemas.microsoft.com/office/drawing/2014/main" id="{1AF6A9C4-B5C0-45CF-BEA4-E5E138FB5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6" name="Freeform 17">
              <a:extLst>
                <a:ext uri="{FF2B5EF4-FFF2-40B4-BE49-F238E27FC236}">
                  <a16:creationId xmlns:a16="http://schemas.microsoft.com/office/drawing/2014/main" id="{B7A35A07-8906-46C9-A385-386C890B42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8">
              <a:extLst>
                <a:ext uri="{FF2B5EF4-FFF2-40B4-BE49-F238E27FC236}">
                  <a16:creationId xmlns:a16="http://schemas.microsoft.com/office/drawing/2014/main" id="{EDC56392-B772-4465-9844-E65545FE3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9">
              <a:extLst>
                <a:ext uri="{FF2B5EF4-FFF2-40B4-BE49-F238E27FC236}">
                  <a16:creationId xmlns:a16="http://schemas.microsoft.com/office/drawing/2014/main" id="{4E1EB07B-37CA-4168-8167-98F2E181C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0">
              <a:extLst>
                <a:ext uri="{FF2B5EF4-FFF2-40B4-BE49-F238E27FC236}">
                  <a16:creationId xmlns:a16="http://schemas.microsoft.com/office/drawing/2014/main" id="{F79CCCC1-44E4-40E6-BEC7-4D67883CA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1">
              <a:extLst>
                <a:ext uri="{FF2B5EF4-FFF2-40B4-BE49-F238E27FC236}">
                  <a16:creationId xmlns:a16="http://schemas.microsoft.com/office/drawing/2014/main" id="{BA2BCCEB-7B0D-4604-A0D9-C97985394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2">
              <a:extLst>
                <a:ext uri="{FF2B5EF4-FFF2-40B4-BE49-F238E27FC236}">
                  <a16:creationId xmlns:a16="http://schemas.microsoft.com/office/drawing/2014/main" id="{3E9BE4C6-A966-4993-B450-34D205DCE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2" name="Freeform 23">
              <a:extLst>
                <a:ext uri="{FF2B5EF4-FFF2-40B4-BE49-F238E27FC236}">
                  <a16:creationId xmlns:a16="http://schemas.microsoft.com/office/drawing/2014/main" id="{D6D0BD97-50C4-4381-B670-2D0ADD588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8" name="Picture 7" descr="A person holding a baby&#10;&#10;Description automatically generated">
            <a:extLst>
              <a:ext uri="{FF2B5EF4-FFF2-40B4-BE49-F238E27FC236}">
                <a16:creationId xmlns:a16="http://schemas.microsoft.com/office/drawing/2014/main" id="{72E31E6B-874B-A444-A807-D6D2B5E613B5}"/>
              </a:ext>
            </a:extLst>
          </p:cNvPr>
          <p:cNvPicPr>
            <a:picLocks noChangeAspect="1"/>
          </p:cNvPicPr>
          <p:nvPr/>
        </p:nvPicPr>
        <p:blipFill rotWithShape="1">
          <a:blip r:embed="rId2"/>
          <a:srcRect t="4098" b="23098"/>
          <a:stretch/>
        </p:blipFill>
        <p:spPr>
          <a:xfrm>
            <a:off x="907224" y="931952"/>
            <a:ext cx="5029200" cy="4881897"/>
          </a:xfrm>
          <a:custGeom>
            <a:avLst/>
            <a:gdLst/>
            <a:ahLst/>
            <a:cxnLst/>
            <a:rect l="l" t="t" r="r" b="b"/>
            <a:pathLst>
              <a:path w="5029200" h="4881897">
                <a:moveTo>
                  <a:pt x="0" y="804673"/>
                </a:moveTo>
                <a:lnTo>
                  <a:pt x="5029200" y="804673"/>
                </a:lnTo>
                <a:lnTo>
                  <a:pt x="5029200" y="4556907"/>
                </a:lnTo>
                <a:lnTo>
                  <a:pt x="2703095" y="4556907"/>
                </a:lnTo>
                <a:lnTo>
                  <a:pt x="2514600" y="4881897"/>
                </a:lnTo>
                <a:lnTo>
                  <a:pt x="2326107" y="4556907"/>
                </a:lnTo>
                <a:lnTo>
                  <a:pt x="0" y="4556907"/>
                </a:lnTo>
                <a:close/>
                <a:moveTo>
                  <a:pt x="0" y="0"/>
                </a:moveTo>
                <a:lnTo>
                  <a:pt x="5029200" y="0"/>
                </a:lnTo>
                <a:lnTo>
                  <a:pt x="5029200" y="716184"/>
                </a:lnTo>
                <a:lnTo>
                  <a:pt x="0" y="716184"/>
                </a:lnTo>
                <a:close/>
              </a:path>
            </a:pathLst>
          </a:custGeom>
        </p:spPr>
      </p:pic>
      <p:pic>
        <p:nvPicPr>
          <p:cNvPr id="6" name="Picture 5" descr="A picture containing bird&#10;&#10;Description automatically generated">
            <a:extLst>
              <a:ext uri="{FF2B5EF4-FFF2-40B4-BE49-F238E27FC236}">
                <a16:creationId xmlns:a16="http://schemas.microsoft.com/office/drawing/2014/main" id="{B6E510E3-4C32-BF42-AA8C-875999CF5970}"/>
              </a:ext>
            </a:extLst>
          </p:cNvPr>
          <p:cNvPicPr>
            <a:picLocks noChangeAspect="1"/>
          </p:cNvPicPr>
          <p:nvPr/>
        </p:nvPicPr>
        <p:blipFill rotWithShape="1">
          <a:blip r:embed="rId3"/>
          <a:srcRect b="55105"/>
          <a:stretch/>
        </p:blipFill>
        <p:spPr>
          <a:xfrm>
            <a:off x="6260039" y="931952"/>
            <a:ext cx="5029200" cy="4881897"/>
          </a:xfrm>
          <a:custGeom>
            <a:avLst/>
            <a:gdLst/>
            <a:ahLst/>
            <a:cxnLst/>
            <a:rect l="l" t="t" r="r" b="b"/>
            <a:pathLst>
              <a:path w="5029200" h="4881897">
                <a:moveTo>
                  <a:pt x="0" y="804673"/>
                </a:moveTo>
                <a:lnTo>
                  <a:pt x="5029200" y="804673"/>
                </a:lnTo>
                <a:lnTo>
                  <a:pt x="5029200" y="4556907"/>
                </a:lnTo>
                <a:lnTo>
                  <a:pt x="2703095" y="4556907"/>
                </a:lnTo>
                <a:lnTo>
                  <a:pt x="2514600" y="4881897"/>
                </a:lnTo>
                <a:lnTo>
                  <a:pt x="2326107" y="4556907"/>
                </a:lnTo>
                <a:lnTo>
                  <a:pt x="0" y="4556907"/>
                </a:lnTo>
                <a:close/>
                <a:moveTo>
                  <a:pt x="0" y="0"/>
                </a:moveTo>
                <a:lnTo>
                  <a:pt x="5029200" y="0"/>
                </a:lnTo>
                <a:lnTo>
                  <a:pt x="5029200" y="716184"/>
                </a:lnTo>
                <a:lnTo>
                  <a:pt x="0" y="716184"/>
                </a:lnTo>
                <a:close/>
              </a:path>
            </a:pathLst>
          </a:custGeom>
        </p:spPr>
      </p:pic>
    </p:spTree>
    <p:extLst>
      <p:ext uri="{BB962C8B-B14F-4D97-AF65-F5344CB8AC3E}">
        <p14:creationId xmlns:p14="http://schemas.microsoft.com/office/powerpoint/2010/main" val="1504746411"/>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otalTime>4</TotalTime>
  <Words>2288</Words>
  <Application>Microsoft Macintosh PowerPoint</Application>
  <PresentationFormat>Widescreen</PresentationFormat>
  <Paragraphs>91</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 Light</vt:lpstr>
      <vt:lpstr>Rockwell</vt:lpstr>
      <vt:lpstr>Times New Roman</vt:lpstr>
      <vt:lpstr>Wingdings</vt:lpstr>
      <vt:lpstr>Atlas</vt:lpstr>
      <vt:lpstr>The Monday Update</vt:lpstr>
      <vt:lpstr>People who paid attention to the IB curriculum</vt:lpstr>
      <vt:lpstr>Delight &amp; Instruct  or Erudition &amp; Engagement</vt:lpstr>
      <vt:lpstr>PowerPoint Presentation</vt:lpstr>
      <vt:lpstr>April is National Poetry Month</vt:lpstr>
      <vt:lpstr>More  Erudition</vt:lpstr>
      <vt:lpstr>More  Erudition</vt:lpstr>
      <vt:lpstr>Engagement (but sort of erudition too)</vt:lpstr>
      <vt:lpstr>PowerPoint Presentation</vt:lpstr>
      <vt:lpstr>PowerPoint Presentation</vt:lpstr>
      <vt:lpstr>Engagement (but sort of erudition too)</vt:lpstr>
      <vt:lpstr>PowerPoint Presentation</vt:lpstr>
      <vt:lpstr>Engagement (but sort of erudition too)</vt:lpstr>
      <vt:lpstr>Engagement leads to learning, but learning can lead to engangement</vt:lpstr>
      <vt:lpstr>Engagement leads to learning, but learning can lead to engangement</vt:lpstr>
      <vt:lpstr>Engagement leads to learning, but learning can lead to engangement</vt:lpstr>
      <vt:lpstr>Odds and Ends</vt:lpstr>
      <vt:lpstr>Representation Matters in every classroom not just majority black and brown classrooms. </vt:lpstr>
      <vt:lpstr>Odds and Ends</vt:lpstr>
      <vt:lpstr>Odds and Ends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Monday Update</dc:title>
  <dc:creator>Torda, Lee</dc:creator>
  <cp:lastModifiedBy>Torda, Lee</cp:lastModifiedBy>
  <cp:revision>1</cp:revision>
  <dcterms:created xsi:type="dcterms:W3CDTF">2020-03-30T23:51:48Z</dcterms:created>
  <dcterms:modified xsi:type="dcterms:W3CDTF">2020-03-30T23:56:37Z</dcterms:modified>
</cp:coreProperties>
</file>