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8" r:id="rId2"/>
    <p:sldId id="256" r:id="rId3"/>
    <p:sldId id="259" r:id="rId4"/>
    <p:sldId id="260" r:id="rId5"/>
    <p:sldId id="261" r:id="rId6"/>
    <p:sldId id="262" r:id="rId7"/>
    <p:sldId id="263" r:id="rId8"/>
    <p:sldId id="264" r:id="rId9"/>
    <p:sldId id="265" r:id="rId10"/>
    <p:sldId id="266" r:id="rId11"/>
    <p:sldId id="267" r:id="rId12"/>
    <p:sldId id="268" r:id="rId13"/>
    <p:sldId id="257"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4"/>
  </p:normalViewPr>
  <p:slideViewPr>
    <p:cSldViewPr snapToGrid="0" snapToObjects="1">
      <p:cViewPr varScale="1">
        <p:scale>
          <a:sx n="104" d="100"/>
          <a:sy n="104" d="100"/>
        </p:scale>
        <p:origin x="232"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1B74B9-4C66-B44C-83D0-EC4C6370591E}" type="datetimeFigureOut">
              <a:rPr lang="en-US" smtClean="0"/>
              <a:t>2/10/20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3F863A-70BF-7143-AB48-D9F684FF04E0}" type="slidenum">
              <a:rPr lang="en-US" smtClean="0"/>
              <a:t>‹#›</a:t>
            </a:fld>
            <a:endParaRPr lang="en-US"/>
          </a:p>
        </p:txBody>
      </p:sp>
    </p:spTree>
    <p:extLst>
      <p:ext uri="{BB962C8B-B14F-4D97-AF65-F5344CB8AC3E}">
        <p14:creationId xmlns:p14="http://schemas.microsoft.com/office/powerpoint/2010/main" val="734650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B01A27-7C86-E745-A1EE-2D70F95CB547}" type="datetimeFigureOut">
              <a:rPr lang="en-US" smtClean="0"/>
              <a:t>2/10/20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37C208-DC96-DB4C-9F81-96F5ADDC3729}" type="slidenum">
              <a:rPr lang="en-US" smtClean="0"/>
              <a:t>‹#›</a:t>
            </a:fld>
            <a:endParaRPr lang="en-US"/>
          </a:p>
        </p:txBody>
      </p:sp>
    </p:spTree>
    <p:extLst>
      <p:ext uri="{BB962C8B-B14F-4D97-AF65-F5344CB8AC3E}">
        <p14:creationId xmlns:p14="http://schemas.microsoft.com/office/powerpoint/2010/main" val="813060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B01A27-7C86-E745-A1EE-2D70F95CB547}" type="datetimeFigureOut">
              <a:rPr lang="en-US" smtClean="0"/>
              <a:t>2/10/20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37C208-DC96-DB4C-9F81-96F5ADDC3729}" type="slidenum">
              <a:rPr lang="en-US" smtClean="0"/>
              <a:t>‹#›</a:t>
            </a:fld>
            <a:endParaRPr lang="en-US"/>
          </a:p>
        </p:txBody>
      </p:sp>
    </p:spTree>
    <p:extLst>
      <p:ext uri="{BB962C8B-B14F-4D97-AF65-F5344CB8AC3E}">
        <p14:creationId xmlns:p14="http://schemas.microsoft.com/office/powerpoint/2010/main" val="418812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B01A27-7C86-E745-A1EE-2D70F95CB547}" type="datetimeFigureOut">
              <a:rPr lang="en-US" smtClean="0"/>
              <a:t>2/10/20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37C208-DC96-DB4C-9F81-96F5ADDC3729}" type="slidenum">
              <a:rPr lang="en-US" smtClean="0"/>
              <a:t>‹#›</a:t>
            </a:fld>
            <a:endParaRPr lang="en-US"/>
          </a:p>
        </p:txBody>
      </p:sp>
    </p:spTree>
    <p:extLst>
      <p:ext uri="{BB962C8B-B14F-4D97-AF65-F5344CB8AC3E}">
        <p14:creationId xmlns:p14="http://schemas.microsoft.com/office/powerpoint/2010/main" val="1669641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B01A27-7C86-E745-A1EE-2D70F95CB547}" type="datetimeFigureOut">
              <a:rPr lang="en-US" smtClean="0"/>
              <a:t>2/10/20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37C208-DC96-DB4C-9F81-96F5ADDC3729}" type="slidenum">
              <a:rPr lang="en-US" smtClean="0"/>
              <a:t>‹#›</a:t>
            </a:fld>
            <a:endParaRPr lang="en-US"/>
          </a:p>
        </p:txBody>
      </p:sp>
    </p:spTree>
    <p:extLst>
      <p:ext uri="{BB962C8B-B14F-4D97-AF65-F5344CB8AC3E}">
        <p14:creationId xmlns:p14="http://schemas.microsoft.com/office/powerpoint/2010/main" val="665142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B01A27-7C86-E745-A1EE-2D70F95CB547}" type="datetimeFigureOut">
              <a:rPr lang="en-US" smtClean="0"/>
              <a:t>2/10/20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37C208-DC96-DB4C-9F81-96F5ADDC3729}" type="slidenum">
              <a:rPr lang="en-US" smtClean="0"/>
              <a:t>‹#›</a:t>
            </a:fld>
            <a:endParaRPr lang="en-US"/>
          </a:p>
        </p:txBody>
      </p:sp>
    </p:spTree>
    <p:extLst>
      <p:ext uri="{BB962C8B-B14F-4D97-AF65-F5344CB8AC3E}">
        <p14:creationId xmlns:p14="http://schemas.microsoft.com/office/powerpoint/2010/main" val="1393833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B01A27-7C86-E745-A1EE-2D70F95CB547}" type="datetimeFigureOut">
              <a:rPr lang="en-US" smtClean="0"/>
              <a:t>2/10/20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37C208-DC96-DB4C-9F81-96F5ADDC3729}" type="slidenum">
              <a:rPr lang="en-US" smtClean="0"/>
              <a:t>‹#›</a:t>
            </a:fld>
            <a:endParaRPr lang="en-US"/>
          </a:p>
        </p:txBody>
      </p:sp>
    </p:spTree>
    <p:extLst>
      <p:ext uri="{BB962C8B-B14F-4D97-AF65-F5344CB8AC3E}">
        <p14:creationId xmlns:p14="http://schemas.microsoft.com/office/powerpoint/2010/main" val="1404483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B01A27-7C86-E745-A1EE-2D70F95CB547}" type="datetimeFigureOut">
              <a:rPr lang="en-US" smtClean="0"/>
              <a:t>2/10/20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37C208-DC96-DB4C-9F81-96F5ADDC3729}" type="slidenum">
              <a:rPr lang="en-US" smtClean="0"/>
              <a:t>‹#›</a:t>
            </a:fld>
            <a:endParaRPr lang="en-US"/>
          </a:p>
        </p:txBody>
      </p:sp>
    </p:spTree>
    <p:extLst>
      <p:ext uri="{BB962C8B-B14F-4D97-AF65-F5344CB8AC3E}">
        <p14:creationId xmlns:p14="http://schemas.microsoft.com/office/powerpoint/2010/main" val="14844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B01A27-7C86-E745-A1EE-2D70F95CB547}" type="datetimeFigureOut">
              <a:rPr lang="en-US" smtClean="0"/>
              <a:t>2/10/20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37C208-DC96-DB4C-9F81-96F5ADDC3729}" type="slidenum">
              <a:rPr lang="en-US" smtClean="0"/>
              <a:t>‹#›</a:t>
            </a:fld>
            <a:endParaRPr lang="en-US"/>
          </a:p>
        </p:txBody>
      </p:sp>
    </p:spTree>
    <p:extLst>
      <p:ext uri="{BB962C8B-B14F-4D97-AF65-F5344CB8AC3E}">
        <p14:creationId xmlns:p14="http://schemas.microsoft.com/office/powerpoint/2010/main" val="379273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B01A27-7C86-E745-A1EE-2D70F95CB547}" type="datetimeFigureOut">
              <a:rPr lang="en-US" smtClean="0"/>
              <a:t>2/10/20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37C208-DC96-DB4C-9F81-96F5ADDC3729}" type="slidenum">
              <a:rPr lang="en-US" smtClean="0"/>
              <a:t>‹#›</a:t>
            </a:fld>
            <a:endParaRPr lang="en-US"/>
          </a:p>
        </p:txBody>
      </p:sp>
    </p:spTree>
    <p:extLst>
      <p:ext uri="{BB962C8B-B14F-4D97-AF65-F5344CB8AC3E}">
        <p14:creationId xmlns:p14="http://schemas.microsoft.com/office/powerpoint/2010/main" val="725409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B01A27-7C86-E745-A1EE-2D70F95CB547}" type="datetimeFigureOut">
              <a:rPr lang="en-US" smtClean="0"/>
              <a:t>2/10/20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37C208-DC96-DB4C-9F81-96F5ADDC3729}" type="slidenum">
              <a:rPr lang="en-US" smtClean="0"/>
              <a:t>‹#›</a:t>
            </a:fld>
            <a:endParaRPr lang="en-US"/>
          </a:p>
        </p:txBody>
      </p:sp>
    </p:spTree>
    <p:extLst>
      <p:ext uri="{BB962C8B-B14F-4D97-AF65-F5344CB8AC3E}">
        <p14:creationId xmlns:p14="http://schemas.microsoft.com/office/powerpoint/2010/main" val="700970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B01A27-7C86-E745-A1EE-2D70F95CB547}" type="datetimeFigureOut">
              <a:rPr lang="en-US" smtClean="0"/>
              <a:t>2/10/20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37C208-DC96-DB4C-9F81-96F5ADDC3729}" type="slidenum">
              <a:rPr lang="en-US" smtClean="0"/>
              <a:t>‹#›</a:t>
            </a:fld>
            <a:endParaRPr lang="en-US"/>
          </a:p>
        </p:txBody>
      </p:sp>
    </p:spTree>
    <p:extLst>
      <p:ext uri="{BB962C8B-B14F-4D97-AF65-F5344CB8AC3E}">
        <p14:creationId xmlns:p14="http://schemas.microsoft.com/office/powerpoint/2010/main" val="1189817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alpha val="38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B01A27-7C86-E745-A1EE-2D70F95CB547}" type="datetimeFigureOut">
              <a:rPr lang="en-US" smtClean="0"/>
              <a:t>2/10/20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37C208-DC96-DB4C-9F81-96F5ADDC3729}" type="slidenum">
              <a:rPr lang="en-US" smtClean="0"/>
              <a:t>‹#›</a:t>
            </a:fld>
            <a:endParaRPr lang="en-US"/>
          </a:p>
        </p:txBody>
      </p:sp>
    </p:spTree>
    <p:extLst>
      <p:ext uri="{BB962C8B-B14F-4D97-AF65-F5344CB8AC3E}">
        <p14:creationId xmlns:p14="http://schemas.microsoft.com/office/powerpoint/2010/main" val="1914090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tiff"/><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2.tiff"/><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11.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5.tiff"/><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tiff"/><Relationship Id="rId5" Type="http://schemas.openxmlformats.org/officeDocument/2006/relationships/image" Target="../media/image9.tiff"/><Relationship Id="rId6"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 Id="rId3" Type="http://schemas.openxmlformats.org/officeDocument/2006/relationships/image" Target="../media/image12.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8.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9.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image" Target="../media/image1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800" dirty="0" smtClean="0">
                <a:solidFill>
                  <a:srgbClr val="002060"/>
                </a:solidFill>
                <a:latin typeface="Garamond" charset="0"/>
                <a:ea typeface="Garamond" charset="0"/>
                <a:cs typeface="Garamond" charset="0"/>
              </a:rPr>
              <a:t>WELCOME </a:t>
            </a:r>
            <a:br>
              <a:rPr lang="en-US" sz="4800" dirty="0" smtClean="0">
                <a:solidFill>
                  <a:srgbClr val="002060"/>
                </a:solidFill>
                <a:latin typeface="Garamond" charset="0"/>
                <a:ea typeface="Garamond" charset="0"/>
                <a:cs typeface="Garamond" charset="0"/>
              </a:rPr>
            </a:br>
            <a:r>
              <a:rPr lang="en-US" sz="4800" dirty="0" smtClean="0">
                <a:solidFill>
                  <a:srgbClr val="002060"/>
                </a:solidFill>
                <a:latin typeface="Garamond" charset="0"/>
                <a:ea typeface="Garamond" charset="0"/>
                <a:cs typeface="Garamond" charset="0"/>
              </a:rPr>
              <a:t>TO THE </a:t>
            </a:r>
            <a:r>
              <a:rPr lang="en-US" sz="4800" i="1" dirty="0" smtClean="0">
                <a:solidFill>
                  <a:srgbClr val="002060"/>
                </a:solidFill>
                <a:latin typeface="Garamond" charset="0"/>
                <a:ea typeface="Garamond" charset="0"/>
                <a:cs typeface="Garamond" charset="0"/>
              </a:rPr>
              <a:t>LITTLE WOMEN</a:t>
            </a:r>
            <a:r>
              <a:rPr lang="en-US" sz="4800" dirty="0" smtClean="0">
                <a:solidFill>
                  <a:srgbClr val="002060"/>
                </a:solidFill>
                <a:latin typeface="Garamond" charset="0"/>
                <a:ea typeface="Garamond" charset="0"/>
                <a:cs typeface="Garamond" charset="0"/>
              </a:rPr>
              <a:t> EDITION OF THE MONDAY UPDATE</a:t>
            </a:r>
            <a:endParaRPr lang="en-US" sz="4800" dirty="0">
              <a:solidFill>
                <a:srgbClr val="002060"/>
              </a:solidFill>
              <a:latin typeface="Garamond" charset="0"/>
              <a:ea typeface="Garamond" charset="0"/>
              <a:cs typeface="Garamond" charset="0"/>
            </a:endParaRPr>
          </a:p>
        </p:txBody>
      </p:sp>
      <p:sp>
        <p:nvSpPr>
          <p:cNvPr id="3" name="Subtitle 2"/>
          <p:cNvSpPr>
            <a:spLocks noGrp="1"/>
          </p:cNvSpPr>
          <p:nvPr>
            <p:ph type="subTitle" idx="1"/>
          </p:nvPr>
        </p:nvSpPr>
        <p:spPr/>
        <p:txBody>
          <a:bodyPr/>
          <a:lstStyle/>
          <a:p>
            <a:r>
              <a:rPr lang="en-US" i="1" dirty="0" smtClean="0">
                <a:solidFill>
                  <a:srgbClr val="002060"/>
                </a:solidFill>
                <a:latin typeface="Garamond" charset="0"/>
                <a:ea typeface="Garamond" charset="0"/>
                <a:cs typeface="Garamond" charset="0"/>
              </a:rPr>
              <a:t>MONDAY, 10 FEBRUARY 2020</a:t>
            </a:r>
            <a:endParaRPr lang="en-US" i="1" dirty="0">
              <a:solidFill>
                <a:srgbClr val="002060"/>
              </a:solidFill>
              <a:latin typeface="Garamond" charset="0"/>
              <a:ea typeface="Garamond" charset="0"/>
              <a:cs typeface="Garamond" charset="0"/>
            </a:endParaRPr>
          </a:p>
        </p:txBody>
      </p:sp>
      <p:pic>
        <p:nvPicPr>
          <p:cNvPr id="4" name="Picture 3"/>
          <p:cNvPicPr>
            <a:picLocks noChangeAspect="1"/>
          </p:cNvPicPr>
          <p:nvPr/>
        </p:nvPicPr>
        <p:blipFill>
          <a:blip r:embed="rId2"/>
          <a:stretch>
            <a:fillRect/>
          </a:stretch>
        </p:blipFill>
        <p:spPr>
          <a:xfrm>
            <a:off x="692864" y="4096285"/>
            <a:ext cx="3659044" cy="2057935"/>
          </a:xfrm>
          <a:prstGeom prst="rect">
            <a:avLst/>
          </a:prstGeom>
        </p:spPr>
      </p:pic>
      <p:pic>
        <p:nvPicPr>
          <p:cNvPr id="5" name="Picture 4"/>
          <p:cNvPicPr>
            <a:picLocks noChangeAspect="1"/>
          </p:cNvPicPr>
          <p:nvPr/>
        </p:nvPicPr>
        <p:blipFill>
          <a:blip r:embed="rId3"/>
          <a:stretch>
            <a:fillRect/>
          </a:stretch>
        </p:blipFill>
        <p:spPr>
          <a:xfrm>
            <a:off x="4461552" y="4096285"/>
            <a:ext cx="3955191" cy="2057935"/>
          </a:xfrm>
          <a:prstGeom prst="rect">
            <a:avLst/>
          </a:prstGeom>
        </p:spPr>
      </p:pic>
      <p:pic>
        <p:nvPicPr>
          <p:cNvPr id="6" name="Picture 5"/>
          <p:cNvPicPr>
            <a:picLocks noChangeAspect="1"/>
          </p:cNvPicPr>
          <p:nvPr/>
        </p:nvPicPr>
        <p:blipFill>
          <a:blip r:embed="rId4"/>
          <a:stretch>
            <a:fillRect/>
          </a:stretch>
        </p:blipFill>
        <p:spPr>
          <a:xfrm>
            <a:off x="8526387" y="4096285"/>
            <a:ext cx="3124507" cy="2081325"/>
          </a:xfrm>
          <a:prstGeom prst="rect">
            <a:avLst/>
          </a:prstGeom>
        </p:spPr>
      </p:pic>
    </p:spTree>
    <p:extLst>
      <p:ext uri="{BB962C8B-B14F-4D97-AF65-F5344CB8AC3E}">
        <p14:creationId xmlns:p14="http://schemas.microsoft.com/office/powerpoint/2010/main" val="532118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365125"/>
            <a:ext cx="6622058" cy="2199374"/>
          </a:xfrm>
        </p:spPr>
        <p:txBody>
          <a:bodyPr>
            <a:normAutofit fontScale="90000"/>
          </a:bodyPr>
          <a:lstStyle/>
          <a:p>
            <a:r>
              <a:rPr lang="en-US" sz="5300" i="1" dirty="0" smtClean="0">
                <a:solidFill>
                  <a:srgbClr val="002060"/>
                </a:solidFill>
                <a:latin typeface="Garamond" charset="0"/>
                <a:ea typeface="Garamond" charset="0"/>
                <a:cs typeface="Garamond" charset="0"/>
              </a:rPr>
              <a:t>Little Women: The 2020 Edit </a:t>
            </a:r>
            <a:br>
              <a:rPr lang="en-US" sz="5300" i="1" dirty="0" smtClean="0">
                <a:solidFill>
                  <a:srgbClr val="002060"/>
                </a:solidFill>
                <a:latin typeface="Garamond" charset="0"/>
                <a:ea typeface="Garamond" charset="0"/>
                <a:cs typeface="Garamond" charset="0"/>
              </a:rPr>
            </a:br>
            <a:r>
              <a:rPr lang="en-US" sz="5300" i="1" dirty="0" smtClean="0">
                <a:solidFill>
                  <a:srgbClr val="002060"/>
                </a:solidFill>
                <a:latin typeface="Garamond" charset="0"/>
                <a:ea typeface="Garamond" charset="0"/>
                <a:cs typeface="Garamond" charset="0"/>
              </a:rPr>
              <a:t>(we see it very </a:t>
            </a:r>
            <a:r>
              <a:rPr lang="en-US" sz="5300" i="1" dirty="0" err="1" smtClean="0">
                <a:solidFill>
                  <a:srgbClr val="002060"/>
                </a:solidFill>
                <a:latin typeface="Garamond" charset="0"/>
                <a:ea typeface="Garamond" charset="0"/>
                <a:cs typeface="Garamond" charset="0"/>
              </a:rPr>
              <a:t>allclearly</a:t>
            </a:r>
            <a:r>
              <a:rPr lang="en-US" sz="5300" i="1" dirty="0" smtClean="0">
                <a:solidFill>
                  <a:srgbClr val="002060"/>
                </a:solidFill>
                <a:latin typeface="Garamond" charset="0"/>
                <a:ea typeface="Garamond" charset="0"/>
                <a:cs typeface="Garamond" charset="0"/>
              </a:rPr>
              <a:t> . . .)</a:t>
            </a:r>
            <a:endParaRPr lang="en-US" sz="3600" i="1" dirty="0">
              <a:solidFill>
                <a:srgbClr val="002060"/>
              </a:solidFill>
              <a:latin typeface="Garamond" charset="0"/>
              <a:ea typeface="Garamond" charset="0"/>
              <a:cs typeface="Garamond" charset="0"/>
            </a:endParaRPr>
          </a:p>
        </p:txBody>
      </p:sp>
      <p:sp>
        <p:nvSpPr>
          <p:cNvPr id="7" name="Content Placeholder 6"/>
          <p:cNvSpPr>
            <a:spLocks noGrp="1"/>
          </p:cNvSpPr>
          <p:nvPr>
            <p:ph idx="1"/>
          </p:nvPr>
        </p:nvSpPr>
        <p:spPr>
          <a:xfrm>
            <a:off x="838200" y="2359283"/>
            <a:ext cx="6435811" cy="2806030"/>
          </a:xfrm>
        </p:spPr>
        <p:txBody>
          <a:bodyPr>
            <a:normAutofit fontScale="92500" lnSpcReduction="10000"/>
          </a:bodyPr>
          <a:lstStyle/>
          <a:p>
            <a:pPr marL="0" indent="0">
              <a:buNone/>
            </a:pPr>
            <a:r>
              <a:rPr lang="en-US" b="1" i="1" dirty="0" smtClean="0">
                <a:solidFill>
                  <a:srgbClr val="002060"/>
                </a:solidFill>
                <a:latin typeface="Garamond" charset="0"/>
                <a:ea typeface="Garamond" charset="0"/>
                <a:cs typeface="Garamond" charset="0"/>
              </a:rPr>
              <a:t>Synopsis: </a:t>
            </a:r>
            <a:r>
              <a:rPr lang="en-US" dirty="0" err="1" smtClean="0">
                <a:solidFill>
                  <a:srgbClr val="002060"/>
                </a:solidFill>
                <a:latin typeface="Garamond" charset="0"/>
                <a:ea typeface="Garamond" charset="0"/>
                <a:cs typeface="Garamond" charset="0"/>
              </a:rPr>
              <a:t>Markowski</a:t>
            </a:r>
            <a:r>
              <a:rPr lang="en-US" dirty="0" smtClean="0">
                <a:solidFill>
                  <a:srgbClr val="002060"/>
                </a:solidFill>
                <a:latin typeface="Garamond" charset="0"/>
                <a:ea typeface="Garamond" charset="0"/>
                <a:cs typeface="Garamond" charset="0"/>
              </a:rPr>
              <a:t> Girls (Maggie, Joey, Liz, and Aimee) from working class Parma, OH (my home town) move to fancy Shaker Heights, OH for better schools and better health care for Lizzie, who has battled childhood Leukemia for most of her life. </a:t>
            </a:r>
            <a:br>
              <a:rPr lang="en-US" dirty="0" smtClean="0">
                <a:solidFill>
                  <a:srgbClr val="002060"/>
                </a:solidFill>
                <a:latin typeface="Garamond" charset="0"/>
                <a:ea typeface="Garamond" charset="0"/>
                <a:cs typeface="Garamond" charset="0"/>
              </a:rPr>
            </a:br>
            <a:r>
              <a:rPr lang="en-US" dirty="0" smtClean="0">
                <a:solidFill>
                  <a:srgbClr val="002060"/>
                </a:solidFill>
                <a:latin typeface="Garamond" charset="0"/>
                <a:ea typeface="Garamond" charset="0"/>
                <a:cs typeface="Garamond" charset="0"/>
              </a:rPr>
              <a:t/>
            </a:r>
            <a:br>
              <a:rPr lang="en-US" dirty="0" smtClean="0">
                <a:solidFill>
                  <a:srgbClr val="002060"/>
                </a:solidFill>
                <a:latin typeface="Garamond" charset="0"/>
                <a:ea typeface="Garamond" charset="0"/>
                <a:cs typeface="Garamond" charset="0"/>
              </a:rPr>
            </a:br>
            <a:endParaRPr lang="en-US" dirty="0" smtClean="0">
              <a:solidFill>
                <a:srgbClr val="002060"/>
              </a:solidFill>
              <a:latin typeface="Garamond" charset="0"/>
              <a:ea typeface="Garamond" charset="0"/>
              <a:cs typeface="Garamond" charset="0"/>
            </a:endParaRPr>
          </a:p>
        </p:txBody>
      </p:sp>
      <p:sp>
        <p:nvSpPr>
          <p:cNvPr id="10" name="TextBox 9"/>
          <p:cNvSpPr txBox="1"/>
          <p:nvPr/>
        </p:nvSpPr>
        <p:spPr>
          <a:xfrm>
            <a:off x="2522390" y="4960097"/>
            <a:ext cx="5509501" cy="1384995"/>
          </a:xfrm>
          <a:prstGeom prst="rect">
            <a:avLst/>
          </a:prstGeom>
          <a:noFill/>
        </p:spPr>
        <p:txBody>
          <a:bodyPr wrap="square" rtlCol="0">
            <a:spAutoFit/>
          </a:bodyPr>
          <a:lstStyle/>
          <a:p>
            <a:r>
              <a:rPr lang="en-US" sz="1400" dirty="0" smtClean="0">
                <a:solidFill>
                  <a:schemeClr val="accent1">
                    <a:lumMod val="75000"/>
                  </a:schemeClr>
                </a:solidFill>
                <a:latin typeface="Garamond" charset="0"/>
                <a:ea typeface="Garamond" charset="0"/>
                <a:cs typeface="Garamond" charset="0"/>
              </a:rPr>
              <a:t>Shaker Lakes surrounded by Shaker Heights Mansions. Shaker Heights High School. A street view of Shaker Square. The best way I can describe Shaker Heights is if you picked up Brookline, MA and dropped it into the middle of Ohio. I imagine the four </a:t>
            </a:r>
            <a:r>
              <a:rPr lang="en-US" sz="1400" dirty="0" err="1" smtClean="0">
                <a:solidFill>
                  <a:schemeClr val="accent1">
                    <a:lumMod val="75000"/>
                  </a:schemeClr>
                </a:solidFill>
                <a:latin typeface="Garamond" charset="0"/>
                <a:ea typeface="Garamond" charset="0"/>
                <a:cs typeface="Garamond" charset="0"/>
              </a:rPr>
              <a:t>Markowski</a:t>
            </a:r>
            <a:r>
              <a:rPr lang="en-US" sz="1400" dirty="0" smtClean="0">
                <a:solidFill>
                  <a:schemeClr val="accent1">
                    <a:lumMod val="75000"/>
                  </a:schemeClr>
                </a:solidFill>
                <a:latin typeface="Garamond" charset="0"/>
                <a:ea typeface="Garamond" charset="0"/>
                <a:cs typeface="Garamond" charset="0"/>
              </a:rPr>
              <a:t> girls and their mother living in one of the few apartment complexes in the area: a two bedroom for all five of them. It’s a mess of books and clothes and hair stuff. </a:t>
            </a:r>
            <a:endParaRPr lang="en-US" sz="1400" dirty="0">
              <a:solidFill>
                <a:schemeClr val="accent1">
                  <a:lumMod val="75000"/>
                </a:schemeClr>
              </a:solidFill>
              <a:latin typeface="Garamond" charset="0"/>
              <a:ea typeface="Garamond" charset="0"/>
              <a:cs typeface="Garamond" charset="0"/>
            </a:endParaRPr>
          </a:p>
        </p:txBody>
      </p:sp>
      <p:pic>
        <p:nvPicPr>
          <p:cNvPr id="3" name="Picture 2"/>
          <p:cNvPicPr>
            <a:picLocks noChangeAspect="1"/>
          </p:cNvPicPr>
          <p:nvPr/>
        </p:nvPicPr>
        <p:blipFill>
          <a:blip r:embed="rId2"/>
          <a:stretch>
            <a:fillRect/>
          </a:stretch>
        </p:blipFill>
        <p:spPr>
          <a:xfrm>
            <a:off x="8120544" y="290857"/>
            <a:ext cx="2889326" cy="1846761"/>
          </a:xfrm>
          <a:prstGeom prst="rect">
            <a:avLst/>
          </a:prstGeom>
        </p:spPr>
      </p:pic>
      <p:pic>
        <p:nvPicPr>
          <p:cNvPr id="5" name="Picture 4"/>
          <p:cNvPicPr>
            <a:picLocks noChangeAspect="1"/>
          </p:cNvPicPr>
          <p:nvPr/>
        </p:nvPicPr>
        <p:blipFill>
          <a:blip r:embed="rId3"/>
          <a:stretch>
            <a:fillRect/>
          </a:stretch>
        </p:blipFill>
        <p:spPr>
          <a:xfrm>
            <a:off x="8120544" y="2305007"/>
            <a:ext cx="2999556" cy="2106355"/>
          </a:xfrm>
          <a:prstGeom prst="rect">
            <a:avLst/>
          </a:prstGeom>
        </p:spPr>
      </p:pic>
      <p:pic>
        <p:nvPicPr>
          <p:cNvPr id="9" name="Picture 8"/>
          <p:cNvPicPr>
            <a:picLocks noChangeAspect="1"/>
          </p:cNvPicPr>
          <p:nvPr/>
        </p:nvPicPr>
        <p:blipFill>
          <a:blip r:embed="rId4"/>
          <a:stretch>
            <a:fillRect/>
          </a:stretch>
        </p:blipFill>
        <p:spPr>
          <a:xfrm>
            <a:off x="8120544" y="4569098"/>
            <a:ext cx="2889326" cy="2166995"/>
          </a:xfrm>
          <a:prstGeom prst="rect">
            <a:avLst/>
          </a:prstGeom>
        </p:spPr>
      </p:pic>
    </p:spTree>
    <p:extLst>
      <p:ext uri="{BB962C8B-B14F-4D97-AF65-F5344CB8AC3E}">
        <p14:creationId xmlns:p14="http://schemas.microsoft.com/office/powerpoint/2010/main" val="1788710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365125"/>
            <a:ext cx="6622058" cy="2199374"/>
          </a:xfrm>
        </p:spPr>
        <p:txBody>
          <a:bodyPr>
            <a:normAutofit fontScale="90000"/>
          </a:bodyPr>
          <a:lstStyle/>
          <a:p>
            <a:r>
              <a:rPr lang="en-US" sz="5300" i="1" dirty="0" smtClean="0">
                <a:solidFill>
                  <a:srgbClr val="002060"/>
                </a:solidFill>
                <a:latin typeface="Garamond" charset="0"/>
                <a:ea typeface="Garamond" charset="0"/>
                <a:cs typeface="Garamond" charset="0"/>
              </a:rPr>
              <a:t>Little Women: The 2020 Edit </a:t>
            </a:r>
            <a:br>
              <a:rPr lang="en-US" sz="5300" i="1" dirty="0" smtClean="0">
                <a:solidFill>
                  <a:srgbClr val="002060"/>
                </a:solidFill>
                <a:latin typeface="Garamond" charset="0"/>
                <a:ea typeface="Garamond" charset="0"/>
                <a:cs typeface="Garamond" charset="0"/>
              </a:rPr>
            </a:br>
            <a:r>
              <a:rPr lang="en-US" sz="5300" i="1" dirty="0" smtClean="0">
                <a:solidFill>
                  <a:srgbClr val="002060"/>
                </a:solidFill>
                <a:latin typeface="Garamond" charset="0"/>
                <a:ea typeface="Garamond" charset="0"/>
                <a:cs typeface="Garamond" charset="0"/>
              </a:rPr>
              <a:t>(we see it very </a:t>
            </a:r>
            <a:r>
              <a:rPr lang="en-US" sz="5300" i="1" dirty="0" err="1" smtClean="0">
                <a:solidFill>
                  <a:srgbClr val="002060"/>
                </a:solidFill>
                <a:latin typeface="Garamond" charset="0"/>
                <a:ea typeface="Garamond" charset="0"/>
                <a:cs typeface="Garamond" charset="0"/>
              </a:rPr>
              <a:t>allclearly</a:t>
            </a:r>
            <a:r>
              <a:rPr lang="en-US" sz="5300" i="1" dirty="0" smtClean="0">
                <a:solidFill>
                  <a:srgbClr val="002060"/>
                </a:solidFill>
                <a:latin typeface="Garamond" charset="0"/>
                <a:ea typeface="Garamond" charset="0"/>
                <a:cs typeface="Garamond" charset="0"/>
              </a:rPr>
              <a:t> . . .)</a:t>
            </a:r>
            <a:endParaRPr lang="en-US" sz="3600" i="1" dirty="0">
              <a:solidFill>
                <a:srgbClr val="002060"/>
              </a:solidFill>
              <a:latin typeface="Garamond" charset="0"/>
              <a:ea typeface="Garamond" charset="0"/>
              <a:cs typeface="Garamond" charset="0"/>
            </a:endParaRPr>
          </a:p>
        </p:txBody>
      </p:sp>
      <p:sp>
        <p:nvSpPr>
          <p:cNvPr id="7" name="Content Placeholder 6"/>
          <p:cNvSpPr>
            <a:spLocks noGrp="1"/>
          </p:cNvSpPr>
          <p:nvPr>
            <p:ph idx="1"/>
          </p:nvPr>
        </p:nvSpPr>
        <p:spPr>
          <a:xfrm>
            <a:off x="838200" y="2359283"/>
            <a:ext cx="6435811" cy="2806030"/>
          </a:xfrm>
        </p:spPr>
        <p:txBody>
          <a:bodyPr>
            <a:normAutofit fontScale="62500" lnSpcReduction="20000"/>
          </a:bodyPr>
          <a:lstStyle/>
          <a:p>
            <a:pPr marL="0" indent="0">
              <a:buNone/>
            </a:pPr>
            <a:r>
              <a:rPr lang="en-US" b="1" i="1" dirty="0" smtClean="0">
                <a:solidFill>
                  <a:srgbClr val="002060"/>
                </a:solidFill>
                <a:latin typeface="Garamond" charset="0"/>
                <a:ea typeface="Garamond" charset="0"/>
                <a:cs typeface="Garamond" charset="0"/>
              </a:rPr>
              <a:t>Synopsis: </a:t>
            </a:r>
            <a:r>
              <a:rPr lang="en-US" dirty="0" smtClean="0">
                <a:solidFill>
                  <a:srgbClr val="002060"/>
                </a:solidFill>
                <a:latin typeface="Garamond" charset="0"/>
                <a:ea typeface="Garamond" charset="0"/>
                <a:cs typeface="Garamond" charset="0"/>
              </a:rPr>
              <a:t>They live around luxury, but can’t actually afford it-</a:t>
            </a:r>
            <a:r>
              <a:rPr lang="mr-IN" dirty="0" smtClean="0">
                <a:solidFill>
                  <a:srgbClr val="002060"/>
                </a:solidFill>
                <a:latin typeface="Garamond" charset="0"/>
                <a:ea typeface="Garamond" charset="0"/>
                <a:cs typeface="Garamond" charset="0"/>
              </a:rPr>
              <a:t>–</a:t>
            </a:r>
            <a:r>
              <a:rPr lang="en-US" dirty="0" smtClean="0">
                <a:solidFill>
                  <a:srgbClr val="002060"/>
                </a:solidFill>
                <a:latin typeface="Garamond" charset="0"/>
                <a:ea typeface="Garamond" charset="0"/>
                <a:cs typeface="Garamond" charset="0"/>
              </a:rPr>
              <a:t>Maggie, who is not so into school but is into being popular is always struggling to fit in with the rich girls that she is forced to hang out with because of her rich kid boyfriend. </a:t>
            </a:r>
          </a:p>
          <a:p>
            <a:pPr marL="0" indent="0">
              <a:buNone/>
            </a:pPr>
            <a:r>
              <a:rPr lang="en-US" dirty="0" smtClean="0">
                <a:solidFill>
                  <a:srgbClr val="002060"/>
                </a:solidFill>
                <a:latin typeface="Garamond" charset="0"/>
                <a:ea typeface="Garamond" charset="0"/>
                <a:cs typeface="Garamond" charset="0"/>
              </a:rPr>
              <a:t>Joey wants to be good at school because she wants to get into a great college and become a writer. She and her best friend Teddy are sort of loners. But Teddy’s in-crowd status protects Joey from really being bullied. </a:t>
            </a:r>
            <a:br>
              <a:rPr lang="en-US" dirty="0" smtClean="0">
                <a:solidFill>
                  <a:srgbClr val="002060"/>
                </a:solidFill>
                <a:latin typeface="Garamond" charset="0"/>
                <a:ea typeface="Garamond" charset="0"/>
                <a:cs typeface="Garamond" charset="0"/>
              </a:rPr>
            </a:br>
            <a:endParaRPr lang="en-US" dirty="0" smtClean="0">
              <a:solidFill>
                <a:srgbClr val="002060"/>
              </a:solidFill>
              <a:latin typeface="Garamond" charset="0"/>
              <a:ea typeface="Garamond" charset="0"/>
              <a:cs typeface="Garamond" charset="0"/>
            </a:endParaRPr>
          </a:p>
          <a:p>
            <a:pPr marL="0" indent="0">
              <a:buNone/>
            </a:pPr>
            <a:r>
              <a:rPr lang="en-US" dirty="0" smtClean="0">
                <a:solidFill>
                  <a:srgbClr val="002060"/>
                </a:solidFill>
                <a:latin typeface="Garamond" charset="0"/>
                <a:ea typeface="Garamond" charset="0"/>
                <a:cs typeface="Garamond" charset="0"/>
              </a:rPr>
              <a:t>Both girls work almost fulltime outside of school to help their mom, who also has two jobs. </a:t>
            </a:r>
            <a:br>
              <a:rPr lang="en-US" dirty="0" smtClean="0">
                <a:solidFill>
                  <a:srgbClr val="002060"/>
                </a:solidFill>
                <a:latin typeface="Garamond" charset="0"/>
                <a:ea typeface="Garamond" charset="0"/>
                <a:cs typeface="Garamond" charset="0"/>
              </a:rPr>
            </a:br>
            <a:endParaRPr lang="en-US" dirty="0" smtClean="0">
              <a:solidFill>
                <a:srgbClr val="002060"/>
              </a:solidFill>
              <a:latin typeface="Garamond" charset="0"/>
              <a:ea typeface="Garamond" charset="0"/>
              <a:cs typeface="Garamond" charset="0"/>
            </a:endParaRPr>
          </a:p>
        </p:txBody>
      </p:sp>
      <p:sp>
        <p:nvSpPr>
          <p:cNvPr id="10" name="TextBox 9"/>
          <p:cNvSpPr txBox="1"/>
          <p:nvPr/>
        </p:nvSpPr>
        <p:spPr>
          <a:xfrm>
            <a:off x="3177298" y="6096919"/>
            <a:ext cx="5509501" cy="307777"/>
          </a:xfrm>
          <a:prstGeom prst="rect">
            <a:avLst/>
          </a:prstGeom>
          <a:noFill/>
        </p:spPr>
        <p:txBody>
          <a:bodyPr wrap="square" rtlCol="0">
            <a:spAutoFit/>
          </a:bodyPr>
          <a:lstStyle/>
          <a:p>
            <a:r>
              <a:rPr lang="en-US" sz="1400" dirty="0" smtClean="0">
                <a:solidFill>
                  <a:schemeClr val="accent1">
                    <a:lumMod val="75000"/>
                  </a:schemeClr>
                </a:solidFill>
                <a:latin typeface="Garamond" charset="0"/>
                <a:ea typeface="Garamond" charset="0"/>
                <a:cs typeface="Garamond" charset="0"/>
              </a:rPr>
              <a:t>Heights High cheerleaders. Crap jobs teenagers everywhere hold. </a:t>
            </a:r>
            <a:endParaRPr lang="en-US" sz="1400" dirty="0">
              <a:solidFill>
                <a:schemeClr val="accent1">
                  <a:lumMod val="75000"/>
                </a:schemeClr>
              </a:solidFill>
              <a:latin typeface="Garamond" charset="0"/>
              <a:ea typeface="Garamond" charset="0"/>
              <a:cs typeface="Garamond" charset="0"/>
            </a:endParaRPr>
          </a:p>
        </p:txBody>
      </p:sp>
      <p:pic>
        <p:nvPicPr>
          <p:cNvPr id="2" name="Picture 1"/>
          <p:cNvPicPr>
            <a:picLocks noChangeAspect="1"/>
          </p:cNvPicPr>
          <p:nvPr/>
        </p:nvPicPr>
        <p:blipFill>
          <a:blip r:embed="rId2"/>
          <a:stretch>
            <a:fillRect/>
          </a:stretch>
        </p:blipFill>
        <p:spPr>
          <a:xfrm>
            <a:off x="7868032" y="285278"/>
            <a:ext cx="3101316" cy="2074005"/>
          </a:xfrm>
          <a:prstGeom prst="rect">
            <a:avLst/>
          </a:prstGeom>
        </p:spPr>
      </p:pic>
      <p:pic>
        <p:nvPicPr>
          <p:cNvPr id="4" name="Picture 3"/>
          <p:cNvPicPr>
            <a:picLocks noChangeAspect="1"/>
          </p:cNvPicPr>
          <p:nvPr/>
        </p:nvPicPr>
        <p:blipFill>
          <a:blip r:embed="rId3"/>
          <a:stretch>
            <a:fillRect/>
          </a:stretch>
        </p:blipFill>
        <p:spPr>
          <a:xfrm>
            <a:off x="7868032" y="2555939"/>
            <a:ext cx="3214741" cy="1809925"/>
          </a:xfrm>
          <a:prstGeom prst="rect">
            <a:avLst/>
          </a:prstGeom>
        </p:spPr>
      </p:pic>
      <p:pic>
        <p:nvPicPr>
          <p:cNvPr id="8" name="Picture 7"/>
          <p:cNvPicPr>
            <a:picLocks noChangeAspect="1"/>
          </p:cNvPicPr>
          <p:nvPr/>
        </p:nvPicPr>
        <p:blipFill>
          <a:blip r:embed="rId4"/>
          <a:stretch>
            <a:fillRect/>
          </a:stretch>
        </p:blipFill>
        <p:spPr>
          <a:xfrm>
            <a:off x="7868032" y="4562520"/>
            <a:ext cx="3141839" cy="2094559"/>
          </a:xfrm>
          <a:prstGeom prst="rect">
            <a:avLst/>
          </a:prstGeom>
        </p:spPr>
      </p:pic>
    </p:spTree>
    <p:extLst>
      <p:ext uri="{BB962C8B-B14F-4D97-AF65-F5344CB8AC3E}">
        <p14:creationId xmlns:p14="http://schemas.microsoft.com/office/powerpoint/2010/main" val="1127110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129146"/>
            <a:ext cx="6622058" cy="2199374"/>
          </a:xfrm>
        </p:spPr>
        <p:txBody>
          <a:bodyPr>
            <a:normAutofit fontScale="90000"/>
          </a:bodyPr>
          <a:lstStyle/>
          <a:p>
            <a:r>
              <a:rPr lang="en-US" sz="5300" i="1" dirty="0" smtClean="0">
                <a:solidFill>
                  <a:srgbClr val="002060"/>
                </a:solidFill>
                <a:latin typeface="Garamond" charset="0"/>
                <a:ea typeface="Garamond" charset="0"/>
                <a:cs typeface="Garamond" charset="0"/>
              </a:rPr>
              <a:t>Little Women: The 2020 Edit </a:t>
            </a:r>
            <a:br>
              <a:rPr lang="en-US" sz="5300" i="1" dirty="0" smtClean="0">
                <a:solidFill>
                  <a:srgbClr val="002060"/>
                </a:solidFill>
                <a:latin typeface="Garamond" charset="0"/>
                <a:ea typeface="Garamond" charset="0"/>
                <a:cs typeface="Garamond" charset="0"/>
              </a:rPr>
            </a:br>
            <a:r>
              <a:rPr lang="en-US" sz="5300" i="1" dirty="0" smtClean="0">
                <a:solidFill>
                  <a:srgbClr val="002060"/>
                </a:solidFill>
                <a:latin typeface="Garamond" charset="0"/>
                <a:ea typeface="Garamond" charset="0"/>
                <a:cs typeface="Garamond" charset="0"/>
              </a:rPr>
              <a:t>(we see it very </a:t>
            </a:r>
            <a:r>
              <a:rPr lang="en-US" sz="5300" i="1" dirty="0" err="1" smtClean="0">
                <a:solidFill>
                  <a:srgbClr val="002060"/>
                </a:solidFill>
                <a:latin typeface="Garamond" charset="0"/>
                <a:ea typeface="Garamond" charset="0"/>
                <a:cs typeface="Garamond" charset="0"/>
              </a:rPr>
              <a:t>allclearly</a:t>
            </a:r>
            <a:r>
              <a:rPr lang="en-US" sz="5300" i="1" dirty="0" smtClean="0">
                <a:solidFill>
                  <a:srgbClr val="002060"/>
                </a:solidFill>
                <a:latin typeface="Garamond" charset="0"/>
                <a:ea typeface="Garamond" charset="0"/>
                <a:cs typeface="Garamond" charset="0"/>
              </a:rPr>
              <a:t> . . .)</a:t>
            </a:r>
            <a:endParaRPr lang="en-US" sz="3600" i="1" dirty="0">
              <a:solidFill>
                <a:srgbClr val="002060"/>
              </a:solidFill>
              <a:latin typeface="Garamond" charset="0"/>
              <a:ea typeface="Garamond" charset="0"/>
              <a:cs typeface="Garamond" charset="0"/>
            </a:endParaRPr>
          </a:p>
        </p:txBody>
      </p:sp>
      <p:sp>
        <p:nvSpPr>
          <p:cNvPr id="7" name="Content Placeholder 6"/>
          <p:cNvSpPr>
            <a:spLocks noGrp="1"/>
          </p:cNvSpPr>
          <p:nvPr>
            <p:ph idx="1"/>
          </p:nvPr>
        </p:nvSpPr>
        <p:spPr>
          <a:xfrm>
            <a:off x="5072447" y="2334569"/>
            <a:ext cx="7119553" cy="4523431"/>
          </a:xfrm>
        </p:spPr>
        <p:txBody>
          <a:bodyPr>
            <a:normAutofit/>
          </a:bodyPr>
          <a:lstStyle/>
          <a:p>
            <a:pPr marL="0" indent="0">
              <a:buNone/>
            </a:pPr>
            <a:r>
              <a:rPr lang="en-US" b="1" i="1" dirty="0" smtClean="0">
                <a:solidFill>
                  <a:srgbClr val="002060"/>
                </a:solidFill>
                <a:latin typeface="Garamond" charset="0"/>
                <a:ea typeface="Garamond" charset="0"/>
                <a:cs typeface="Garamond" charset="0"/>
              </a:rPr>
              <a:t>Synopsis: </a:t>
            </a:r>
            <a:r>
              <a:rPr lang="en-US" dirty="0" smtClean="0">
                <a:solidFill>
                  <a:srgbClr val="002060"/>
                </a:solidFill>
                <a:latin typeface="Garamond" charset="0"/>
                <a:ea typeface="Garamond" charset="0"/>
                <a:cs typeface="Garamond" charset="0"/>
              </a:rPr>
              <a:t>Father is out of the picture. He’s a good guy, but sort of useless. This is in homage to Alcott’s own useless father Bronson Alcott the failed Transcendentalist. Some of you noticed that the male characters were rather non-existent. Most critics suggest Bronson Alcott’s failure to help his family is the reason why</a:t>
            </a:r>
          </a:p>
        </p:txBody>
      </p:sp>
      <p:sp>
        <p:nvSpPr>
          <p:cNvPr id="10" name="TextBox 9"/>
          <p:cNvSpPr txBox="1"/>
          <p:nvPr/>
        </p:nvSpPr>
        <p:spPr>
          <a:xfrm>
            <a:off x="4865628" y="6133019"/>
            <a:ext cx="1295848" cy="307777"/>
          </a:xfrm>
          <a:prstGeom prst="rect">
            <a:avLst/>
          </a:prstGeom>
          <a:noFill/>
        </p:spPr>
        <p:txBody>
          <a:bodyPr wrap="square" rtlCol="0">
            <a:spAutoFit/>
          </a:bodyPr>
          <a:lstStyle/>
          <a:p>
            <a:r>
              <a:rPr lang="en-US" sz="1400" dirty="0" smtClean="0">
                <a:solidFill>
                  <a:schemeClr val="accent1">
                    <a:lumMod val="75000"/>
                  </a:schemeClr>
                </a:solidFill>
                <a:latin typeface="Garamond" charset="0"/>
                <a:ea typeface="Garamond" charset="0"/>
                <a:cs typeface="Garamond" charset="0"/>
              </a:rPr>
              <a:t>Bronson Alcott </a:t>
            </a:r>
            <a:endParaRPr lang="en-US" sz="1400" dirty="0">
              <a:solidFill>
                <a:schemeClr val="accent1">
                  <a:lumMod val="75000"/>
                </a:schemeClr>
              </a:solidFill>
              <a:latin typeface="Garamond" charset="0"/>
              <a:ea typeface="Garamond" charset="0"/>
              <a:cs typeface="Garamond" charset="0"/>
            </a:endParaRPr>
          </a:p>
        </p:txBody>
      </p:sp>
      <p:pic>
        <p:nvPicPr>
          <p:cNvPr id="3" name="Picture 2"/>
          <p:cNvPicPr>
            <a:picLocks noChangeAspect="1"/>
          </p:cNvPicPr>
          <p:nvPr/>
        </p:nvPicPr>
        <p:blipFill>
          <a:blip r:embed="rId2"/>
          <a:stretch>
            <a:fillRect/>
          </a:stretch>
        </p:blipFill>
        <p:spPr>
          <a:xfrm>
            <a:off x="954617" y="1902856"/>
            <a:ext cx="3794594" cy="4744825"/>
          </a:xfrm>
          <a:prstGeom prst="rect">
            <a:avLst/>
          </a:prstGeom>
        </p:spPr>
      </p:pic>
    </p:spTree>
    <p:extLst>
      <p:ext uri="{BB962C8B-B14F-4D97-AF65-F5344CB8AC3E}">
        <p14:creationId xmlns:p14="http://schemas.microsoft.com/office/powerpoint/2010/main" val="251652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5902" y="417682"/>
            <a:ext cx="5575300" cy="3873500"/>
          </a:xfrm>
          <a:prstGeom prst="rect">
            <a:avLst/>
          </a:prstGeom>
        </p:spPr>
      </p:pic>
      <p:sp>
        <p:nvSpPr>
          <p:cNvPr id="5" name="Title 5"/>
          <p:cNvSpPr txBox="1">
            <a:spLocks/>
          </p:cNvSpPr>
          <p:nvPr/>
        </p:nvSpPr>
        <p:spPr>
          <a:xfrm>
            <a:off x="628135" y="290983"/>
            <a:ext cx="5587314" cy="2199374"/>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300" i="1" dirty="0" smtClean="0">
                <a:solidFill>
                  <a:srgbClr val="002060"/>
                </a:solidFill>
                <a:latin typeface="Garamond" charset="0"/>
                <a:ea typeface="Garamond" charset="0"/>
                <a:cs typeface="Garamond" charset="0"/>
              </a:rPr>
              <a:t>Little Women: </a:t>
            </a:r>
          </a:p>
          <a:p>
            <a:r>
              <a:rPr lang="en-US" sz="5300" i="1" dirty="0" smtClean="0">
                <a:solidFill>
                  <a:srgbClr val="002060"/>
                </a:solidFill>
                <a:latin typeface="Garamond" charset="0"/>
                <a:ea typeface="Garamond" charset="0"/>
                <a:cs typeface="Garamond" charset="0"/>
              </a:rPr>
              <a:t>The 2020 Edit </a:t>
            </a:r>
            <a:br>
              <a:rPr lang="en-US" sz="5300" i="1" dirty="0" smtClean="0">
                <a:solidFill>
                  <a:srgbClr val="002060"/>
                </a:solidFill>
                <a:latin typeface="Garamond" charset="0"/>
                <a:ea typeface="Garamond" charset="0"/>
                <a:cs typeface="Garamond" charset="0"/>
              </a:rPr>
            </a:br>
            <a:endParaRPr lang="en-US" sz="5300" i="1" dirty="0" smtClean="0">
              <a:solidFill>
                <a:srgbClr val="002060"/>
              </a:solidFill>
              <a:latin typeface="Garamond" charset="0"/>
              <a:ea typeface="Garamond" charset="0"/>
              <a:cs typeface="Garamond" charset="0"/>
            </a:endParaRPr>
          </a:p>
          <a:p>
            <a:r>
              <a:rPr lang="en-US" sz="5300" i="1" dirty="0" smtClean="0">
                <a:solidFill>
                  <a:srgbClr val="002060"/>
                </a:solidFill>
                <a:latin typeface="Garamond" charset="0"/>
                <a:ea typeface="Garamond" charset="0"/>
                <a:cs typeface="Garamond" charset="0"/>
              </a:rPr>
              <a:t>(we see it very </a:t>
            </a:r>
            <a:r>
              <a:rPr lang="en-US" sz="5300" i="1" dirty="0" err="1" smtClean="0">
                <a:solidFill>
                  <a:srgbClr val="002060"/>
                </a:solidFill>
                <a:latin typeface="Garamond" charset="0"/>
                <a:ea typeface="Garamond" charset="0"/>
                <a:cs typeface="Garamond" charset="0"/>
              </a:rPr>
              <a:t>allclearly</a:t>
            </a:r>
            <a:r>
              <a:rPr lang="en-US" sz="5300" i="1" dirty="0" smtClean="0">
                <a:solidFill>
                  <a:srgbClr val="002060"/>
                </a:solidFill>
                <a:latin typeface="Garamond" charset="0"/>
                <a:ea typeface="Garamond" charset="0"/>
                <a:cs typeface="Garamond" charset="0"/>
              </a:rPr>
              <a:t> . . .)</a:t>
            </a:r>
            <a:endParaRPr lang="en-US" sz="3600" i="1" dirty="0">
              <a:solidFill>
                <a:srgbClr val="002060"/>
              </a:solidFill>
              <a:latin typeface="Garamond" charset="0"/>
              <a:ea typeface="Garamond" charset="0"/>
              <a:cs typeface="Garamond" charset="0"/>
            </a:endParaRPr>
          </a:p>
        </p:txBody>
      </p:sp>
      <p:sp>
        <p:nvSpPr>
          <p:cNvPr id="6" name="TextBox 5"/>
          <p:cNvSpPr txBox="1"/>
          <p:nvPr/>
        </p:nvSpPr>
        <p:spPr>
          <a:xfrm>
            <a:off x="6415902" y="4538317"/>
            <a:ext cx="5575300" cy="1384995"/>
          </a:xfrm>
          <a:prstGeom prst="rect">
            <a:avLst/>
          </a:prstGeom>
          <a:noFill/>
        </p:spPr>
        <p:txBody>
          <a:bodyPr wrap="square" rtlCol="0">
            <a:spAutoFit/>
          </a:bodyPr>
          <a:lstStyle/>
          <a:p>
            <a:r>
              <a:rPr lang="en-US" sz="1400" dirty="0" smtClean="0">
                <a:solidFill>
                  <a:schemeClr val="accent1">
                    <a:lumMod val="75000"/>
                  </a:schemeClr>
                </a:solidFill>
                <a:latin typeface="Garamond" charset="0"/>
                <a:ea typeface="Garamond" charset="0"/>
                <a:cs typeface="Garamond" charset="0"/>
              </a:rPr>
              <a:t>From Clayton Carlyle </a:t>
            </a:r>
            <a:r>
              <a:rPr lang="en-US" sz="1400" dirty="0" err="1" smtClean="0">
                <a:solidFill>
                  <a:schemeClr val="accent1">
                    <a:lumMod val="75000"/>
                  </a:schemeClr>
                </a:solidFill>
                <a:latin typeface="Garamond" charset="0"/>
                <a:ea typeface="Garamond" charset="0"/>
                <a:cs typeface="Garamond" charset="0"/>
              </a:rPr>
              <a:t>Tarr’s</a:t>
            </a:r>
            <a:r>
              <a:rPr lang="en-US" sz="1400" dirty="0" smtClean="0">
                <a:solidFill>
                  <a:schemeClr val="accent1">
                    <a:lumMod val="75000"/>
                  </a:schemeClr>
                </a:solidFill>
                <a:latin typeface="Garamond" charset="0"/>
                <a:ea typeface="Garamond" charset="0"/>
                <a:cs typeface="Garamond" charset="0"/>
              </a:rPr>
              <a:t> “ “’</a:t>
            </a:r>
            <a:r>
              <a:rPr lang="en-US" sz="1400" i="1" dirty="0" smtClean="0">
                <a:solidFill>
                  <a:schemeClr val="accent1">
                    <a:lumMod val="75000"/>
                  </a:schemeClr>
                </a:solidFill>
                <a:latin typeface="Garamond" charset="0"/>
                <a:ea typeface="Garamond" charset="0"/>
                <a:cs typeface="Garamond" charset="0"/>
              </a:rPr>
              <a:t>Who Are Your Heroes’”: </a:t>
            </a:r>
            <a:r>
              <a:rPr lang="en-US" sz="1400" dirty="0" smtClean="0">
                <a:solidFill>
                  <a:schemeClr val="accent1">
                    <a:lumMod val="75000"/>
                  </a:schemeClr>
                </a:solidFill>
                <a:latin typeface="Garamond" charset="0"/>
                <a:ea typeface="Garamond" charset="0"/>
                <a:cs typeface="Garamond" charset="0"/>
              </a:rPr>
              <a:t>Thomas Carlyle and </a:t>
            </a:r>
            <a:r>
              <a:rPr lang="en-US" sz="1400" dirty="0" err="1" smtClean="0">
                <a:solidFill>
                  <a:schemeClr val="accent1">
                    <a:lumMod val="75000"/>
                  </a:schemeClr>
                </a:solidFill>
                <a:latin typeface="Garamond" charset="0"/>
                <a:ea typeface="Garamond" charset="0"/>
                <a:cs typeface="Garamond" charset="0"/>
              </a:rPr>
              <a:t>Lousise</a:t>
            </a:r>
            <a:r>
              <a:rPr lang="en-US" sz="1400" dirty="0" smtClean="0">
                <a:solidFill>
                  <a:schemeClr val="accent1">
                    <a:lumMod val="75000"/>
                  </a:schemeClr>
                </a:solidFill>
                <a:latin typeface="Garamond" charset="0"/>
                <a:ea typeface="Garamond" charset="0"/>
                <a:cs typeface="Garamond" charset="0"/>
              </a:rPr>
              <a:t> May Alcott.” The scholarly article you were asked to read this week. I’ve read </a:t>
            </a:r>
            <a:r>
              <a:rPr lang="en-US" sz="1400" i="1" dirty="0" smtClean="0">
                <a:solidFill>
                  <a:schemeClr val="accent1">
                    <a:lumMod val="75000"/>
                  </a:schemeClr>
                </a:solidFill>
                <a:latin typeface="Garamond" charset="0"/>
                <a:ea typeface="Garamond" charset="0"/>
                <a:cs typeface="Garamond" charset="0"/>
              </a:rPr>
              <a:t>Little Women </a:t>
            </a:r>
            <a:r>
              <a:rPr lang="en-US" sz="1400" dirty="0" smtClean="0">
                <a:solidFill>
                  <a:schemeClr val="accent1">
                    <a:lumMod val="75000"/>
                  </a:schemeClr>
                </a:solidFill>
                <a:latin typeface="Garamond" charset="0"/>
                <a:ea typeface="Garamond" charset="0"/>
                <a:cs typeface="Garamond" charset="0"/>
              </a:rPr>
              <a:t>more times than I can count, but I this time more than any other I thought a lot about labor, how Jo and Meg work outside the home and are the sole source of income for the family for most of the novel. This coincides with Alcott’s actual role in her family. </a:t>
            </a:r>
            <a:endParaRPr lang="en-US" sz="1400" dirty="0">
              <a:solidFill>
                <a:schemeClr val="accent1">
                  <a:lumMod val="75000"/>
                </a:schemeClr>
              </a:solidFill>
              <a:latin typeface="Garamond" charset="0"/>
              <a:ea typeface="Garamond" charset="0"/>
              <a:cs typeface="Garamond" charset="0"/>
            </a:endParaRPr>
          </a:p>
        </p:txBody>
      </p:sp>
      <p:sp>
        <p:nvSpPr>
          <p:cNvPr id="7" name="Content Placeholder 6"/>
          <p:cNvSpPr txBox="1">
            <a:spLocks/>
          </p:cNvSpPr>
          <p:nvPr/>
        </p:nvSpPr>
        <p:spPr>
          <a:xfrm>
            <a:off x="628135" y="2490357"/>
            <a:ext cx="5179541" cy="4523431"/>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solidFill>
                  <a:srgbClr val="002060"/>
                </a:solidFill>
                <a:latin typeface="Garamond" charset="0"/>
                <a:ea typeface="Garamond" charset="0"/>
                <a:cs typeface="Garamond" charset="0"/>
              </a:rPr>
              <a:t>Our reading had a lot in common</a:t>
            </a:r>
            <a:br>
              <a:rPr lang="en-US" dirty="0" smtClean="0">
                <a:solidFill>
                  <a:srgbClr val="002060"/>
                </a:solidFill>
                <a:latin typeface="Garamond" charset="0"/>
                <a:ea typeface="Garamond" charset="0"/>
                <a:cs typeface="Garamond" charset="0"/>
              </a:rPr>
            </a:br>
            <a:endParaRPr lang="en-US" dirty="0" smtClean="0">
              <a:solidFill>
                <a:srgbClr val="002060"/>
              </a:solidFill>
              <a:latin typeface="Garamond" charset="0"/>
              <a:ea typeface="Garamond" charset="0"/>
              <a:cs typeface="Garamond" charset="0"/>
            </a:endParaRPr>
          </a:p>
          <a:p>
            <a:r>
              <a:rPr lang="en-US" dirty="0" smtClean="0">
                <a:solidFill>
                  <a:srgbClr val="002060"/>
                </a:solidFill>
                <a:latin typeface="Garamond" charset="0"/>
                <a:ea typeface="Garamond" charset="0"/>
                <a:cs typeface="Garamond" charset="0"/>
              </a:rPr>
              <a:t>I thought a lot about labor and work and how income was earned</a:t>
            </a:r>
            <a:br>
              <a:rPr lang="en-US" dirty="0" smtClean="0">
                <a:solidFill>
                  <a:srgbClr val="002060"/>
                </a:solidFill>
                <a:latin typeface="Garamond" charset="0"/>
                <a:ea typeface="Garamond" charset="0"/>
                <a:cs typeface="Garamond" charset="0"/>
              </a:rPr>
            </a:br>
            <a:endParaRPr lang="en-US" dirty="0" smtClean="0">
              <a:solidFill>
                <a:srgbClr val="002060"/>
              </a:solidFill>
              <a:latin typeface="Garamond" charset="0"/>
              <a:ea typeface="Garamond" charset="0"/>
              <a:cs typeface="Garamond" charset="0"/>
            </a:endParaRPr>
          </a:p>
          <a:p>
            <a:r>
              <a:rPr lang="en-US" dirty="0" smtClean="0">
                <a:solidFill>
                  <a:srgbClr val="002060"/>
                </a:solidFill>
                <a:latin typeface="Garamond" charset="0"/>
                <a:ea typeface="Garamond" charset="0"/>
                <a:cs typeface="Garamond" charset="0"/>
              </a:rPr>
              <a:t>Pushing back on the idea that the novel features a dated idea of the role of women</a:t>
            </a:r>
            <a:endParaRPr lang="en-US" dirty="0">
              <a:solidFill>
                <a:srgbClr val="002060"/>
              </a:solidFill>
              <a:latin typeface="Garamond" charset="0"/>
              <a:ea typeface="Garamond" charset="0"/>
              <a:cs typeface="Garamond" charset="0"/>
            </a:endParaRPr>
          </a:p>
        </p:txBody>
      </p:sp>
    </p:spTree>
    <p:extLst>
      <p:ext uri="{BB962C8B-B14F-4D97-AF65-F5344CB8AC3E}">
        <p14:creationId xmlns:p14="http://schemas.microsoft.com/office/powerpoint/2010/main" val="1630672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129146"/>
            <a:ext cx="6622058" cy="2199374"/>
          </a:xfrm>
        </p:spPr>
        <p:txBody>
          <a:bodyPr>
            <a:normAutofit fontScale="90000"/>
          </a:bodyPr>
          <a:lstStyle/>
          <a:p>
            <a:r>
              <a:rPr lang="en-US" sz="5300" i="1" dirty="0" smtClean="0">
                <a:solidFill>
                  <a:srgbClr val="002060"/>
                </a:solidFill>
                <a:latin typeface="Garamond" charset="0"/>
                <a:ea typeface="Garamond" charset="0"/>
                <a:cs typeface="Garamond" charset="0"/>
              </a:rPr>
              <a:t>Little Women: The 2020 Edit </a:t>
            </a:r>
            <a:br>
              <a:rPr lang="en-US" sz="5300" i="1" dirty="0" smtClean="0">
                <a:solidFill>
                  <a:srgbClr val="002060"/>
                </a:solidFill>
                <a:latin typeface="Garamond" charset="0"/>
                <a:ea typeface="Garamond" charset="0"/>
                <a:cs typeface="Garamond" charset="0"/>
              </a:rPr>
            </a:br>
            <a:r>
              <a:rPr lang="en-US" sz="5300" i="1" dirty="0" smtClean="0">
                <a:solidFill>
                  <a:srgbClr val="002060"/>
                </a:solidFill>
                <a:latin typeface="Garamond" charset="0"/>
                <a:ea typeface="Garamond" charset="0"/>
                <a:cs typeface="Garamond" charset="0"/>
              </a:rPr>
              <a:t>(we see it very all clearly . . .)</a:t>
            </a:r>
            <a:endParaRPr lang="en-US" sz="3600" i="1" dirty="0">
              <a:solidFill>
                <a:srgbClr val="002060"/>
              </a:solidFill>
              <a:latin typeface="Garamond" charset="0"/>
              <a:ea typeface="Garamond" charset="0"/>
              <a:cs typeface="Garamond" charset="0"/>
            </a:endParaRPr>
          </a:p>
        </p:txBody>
      </p:sp>
      <p:sp>
        <p:nvSpPr>
          <p:cNvPr id="7" name="Content Placeholder 6"/>
          <p:cNvSpPr>
            <a:spLocks noGrp="1"/>
          </p:cNvSpPr>
          <p:nvPr>
            <p:ph idx="1"/>
          </p:nvPr>
        </p:nvSpPr>
        <p:spPr>
          <a:xfrm>
            <a:off x="5072447" y="2334569"/>
            <a:ext cx="7119553" cy="4523431"/>
          </a:xfrm>
        </p:spPr>
        <p:txBody>
          <a:bodyPr>
            <a:normAutofit/>
          </a:bodyPr>
          <a:lstStyle/>
          <a:p>
            <a:pPr marL="0" indent="0">
              <a:buNone/>
            </a:pPr>
            <a:r>
              <a:rPr lang="en-US" b="1" i="1" dirty="0" smtClean="0">
                <a:solidFill>
                  <a:srgbClr val="002060"/>
                </a:solidFill>
                <a:latin typeface="Garamond" charset="0"/>
                <a:ea typeface="Garamond" charset="0"/>
                <a:cs typeface="Garamond" charset="0"/>
              </a:rPr>
              <a:t>Something else that surprised me: </a:t>
            </a:r>
            <a:r>
              <a:rPr lang="en-US" dirty="0" smtClean="0">
                <a:solidFill>
                  <a:srgbClr val="002060"/>
                </a:solidFill>
                <a:latin typeface="Garamond" charset="0"/>
                <a:ea typeface="Garamond" charset="0"/>
                <a:cs typeface="Garamond" charset="0"/>
              </a:rPr>
              <a:t>how folks read </a:t>
            </a:r>
            <a:r>
              <a:rPr lang="en-US" smtClean="0">
                <a:solidFill>
                  <a:srgbClr val="002060"/>
                </a:solidFill>
                <a:latin typeface="Garamond" charset="0"/>
                <a:ea typeface="Garamond" charset="0"/>
                <a:cs typeface="Garamond" charset="0"/>
              </a:rPr>
              <a:t>something more in the role </a:t>
            </a:r>
            <a:endParaRPr lang="en-US" dirty="0" smtClean="0">
              <a:solidFill>
                <a:srgbClr val="002060"/>
              </a:solidFill>
              <a:latin typeface="Garamond" charset="0"/>
              <a:ea typeface="Garamond" charset="0"/>
              <a:cs typeface="Garamond" charset="0"/>
            </a:endParaRPr>
          </a:p>
        </p:txBody>
      </p:sp>
      <p:sp>
        <p:nvSpPr>
          <p:cNvPr id="10" name="TextBox 9"/>
          <p:cNvSpPr txBox="1"/>
          <p:nvPr/>
        </p:nvSpPr>
        <p:spPr>
          <a:xfrm>
            <a:off x="4865628" y="6133019"/>
            <a:ext cx="1295848" cy="307777"/>
          </a:xfrm>
          <a:prstGeom prst="rect">
            <a:avLst/>
          </a:prstGeom>
          <a:noFill/>
        </p:spPr>
        <p:txBody>
          <a:bodyPr wrap="square" rtlCol="0">
            <a:spAutoFit/>
          </a:bodyPr>
          <a:lstStyle/>
          <a:p>
            <a:r>
              <a:rPr lang="en-US" sz="1400" dirty="0" smtClean="0">
                <a:solidFill>
                  <a:schemeClr val="accent1">
                    <a:lumMod val="75000"/>
                  </a:schemeClr>
                </a:solidFill>
                <a:latin typeface="Garamond" charset="0"/>
                <a:ea typeface="Garamond" charset="0"/>
                <a:cs typeface="Garamond" charset="0"/>
              </a:rPr>
              <a:t>Bronson Alcott </a:t>
            </a:r>
            <a:endParaRPr lang="en-US" sz="1400" dirty="0">
              <a:solidFill>
                <a:schemeClr val="accent1">
                  <a:lumMod val="75000"/>
                </a:schemeClr>
              </a:solidFill>
              <a:latin typeface="Garamond" charset="0"/>
              <a:ea typeface="Garamond" charset="0"/>
              <a:cs typeface="Garamond" charset="0"/>
            </a:endParaRPr>
          </a:p>
        </p:txBody>
      </p:sp>
      <p:pic>
        <p:nvPicPr>
          <p:cNvPr id="3" name="Picture 2"/>
          <p:cNvPicPr>
            <a:picLocks noChangeAspect="1"/>
          </p:cNvPicPr>
          <p:nvPr/>
        </p:nvPicPr>
        <p:blipFill>
          <a:blip r:embed="rId2"/>
          <a:stretch>
            <a:fillRect/>
          </a:stretch>
        </p:blipFill>
        <p:spPr>
          <a:xfrm>
            <a:off x="954617" y="1902856"/>
            <a:ext cx="3794594" cy="4744825"/>
          </a:xfrm>
          <a:prstGeom prst="rect">
            <a:avLst/>
          </a:prstGeom>
        </p:spPr>
      </p:pic>
    </p:spTree>
    <p:extLst>
      <p:ext uri="{BB962C8B-B14F-4D97-AF65-F5344CB8AC3E}">
        <p14:creationId xmlns:p14="http://schemas.microsoft.com/office/powerpoint/2010/main" val="1446264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solidFill>
                  <a:srgbClr val="002060"/>
                </a:solidFill>
                <a:latin typeface="Garamond" charset="0"/>
                <a:ea typeface="Garamond" charset="0"/>
                <a:cs typeface="Garamond" charset="0"/>
              </a:rPr>
              <a:t>Reading Journal/Book Clubs</a:t>
            </a:r>
            <a:endParaRPr lang="en-US" dirty="0">
              <a:solidFill>
                <a:srgbClr val="002060"/>
              </a:solidFill>
              <a:latin typeface="Garamond" charset="0"/>
              <a:ea typeface="Garamond" charset="0"/>
              <a:cs typeface="Garamond" charset="0"/>
            </a:endParaRPr>
          </a:p>
        </p:txBody>
      </p:sp>
      <p:sp>
        <p:nvSpPr>
          <p:cNvPr id="7" name="Content Placeholder 6"/>
          <p:cNvSpPr>
            <a:spLocks noGrp="1"/>
          </p:cNvSpPr>
          <p:nvPr>
            <p:ph idx="1"/>
          </p:nvPr>
        </p:nvSpPr>
        <p:spPr/>
        <p:txBody>
          <a:bodyPr/>
          <a:lstStyle/>
          <a:p>
            <a:r>
              <a:rPr lang="en-US" dirty="0" smtClean="0">
                <a:solidFill>
                  <a:srgbClr val="002060"/>
                </a:solidFill>
                <a:latin typeface="Garamond" charset="0"/>
                <a:ea typeface="Garamond" charset="0"/>
                <a:cs typeface="Garamond" charset="0"/>
              </a:rPr>
              <a:t>Great work this week again</a:t>
            </a:r>
            <a:br>
              <a:rPr lang="en-US" dirty="0" smtClean="0">
                <a:solidFill>
                  <a:srgbClr val="002060"/>
                </a:solidFill>
                <a:latin typeface="Garamond" charset="0"/>
                <a:ea typeface="Garamond" charset="0"/>
                <a:cs typeface="Garamond" charset="0"/>
              </a:rPr>
            </a:br>
            <a:endParaRPr lang="en-US" dirty="0" smtClean="0">
              <a:solidFill>
                <a:srgbClr val="002060"/>
              </a:solidFill>
              <a:latin typeface="Garamond" charset="0"/>
              <a:ea typeface="Garamond" charset="0"/>
              <a:cs typeface="Garamond" charset="0"/>
            </a:endParaRPr>
          </a:p>
          <a:p>
            <a:r>
              <a:rPr lang="en-US" dirty="0" smtClean="0">
                <a:solidFill>
                  <a:srgbClr val="002060"/>
                </a:solidFill>
                <a:latin typeface="Garamond" charset="0"/>
                <a:ea typeface="Garamond" charset="0"/>
                <a:cs typeface="Garamond" charset="0"/>
              </a:rPr>
              <a:t>Really appreciated the back </a:t>
            </a:r>
            <a:br>
              <a:rPr lang="en-US" dirty="0" smtClean="0">
                <a:solidFill>
                  <a:srgbClr val="002060"/>
                </a:solidFill>
                <a:latin typeface="Garamond" charset="0"/>
                <a:ea typeface="Garamond" charset="0"/>
                <a:cs typeface="Garamond" charset="0"/>
              </a:rPr>
            </a:br>
            <a:r>
              <a:rPr lang="en-US" dirty="0" smtClean="0">
                <a:solidFill>
                  <a:srgbClr val="002060"/>
                </a:solidFill>
                <a:latin typeface="Garamond" charset="0"/>
                <a:ea typeface="Garamond" charset="0"/>
                <a:cs typeface="Garamond" charset="0"/>
              </a:rPr>
              <a:t>and forth in discussion</a:t>
            </a:r>
            <a:br>
              <a:rPr lang="en-US" dirty="0" smtClean="0">
                <a:solidFill>
                  <a:srgbClr val="002060"/>
                </a:solidFill>
                <a:latin typeface="Garamond" charset="0"/>
                <a:ea typeface="Garamond" charset="0"/>
                <a:cs typeface="Garamond" charset="0"/>
              </a:rPr>
            </a:br>
            <a:endParaRPr lang="en-US" dirty="0" smtClean="0">
              <a:solidFill>
                <a:srgbClr val="002060"/>
              </a:solidFill>
              <a:latin typeface="Garamond" charset="0"/>
              <a:ea typeface="Garamond" charset="0"/>
              <a:cs typeface="Garamond" charset="0"/>
            </a:endParaRPr>
          </a:p>
          <a:p>
            <a:r>
              <a:rPr lang="en-US" dirty="0" smtClean="0">
                <a:solidFill>
                  <a:srgbClr val="002060"/>
                </a:solidFill>
                <a:latin typeface="Garamond" charset="0"/>
                <a:ea typeface="Garamond" charset="0"/>
                <a:cs typeface="Garamond" charset="0"/>
              </a:rPr>
              <a:t>Good summaries by this </a:t>
            </a:r>
            <a:br>
              <a:rPr lang="en-US" dirty="0" smtClean="0">
                <a:solidFill>
                  <a:srgbClr val="002060"/>
                </a:solidFill>
                <a:latin typeface="Garamond" charset="0"/>
                <a:ea typeface="Garamond" charset="0"/>
                <a:cs typeface="Garamond" charset="0"/>
              </a:rPr>
            </a:br>
            <a:r>
              <a:rPr lang="en-US" dirty="0" smtClean="0">
                <a:solidFill>
                  <a:srgbClr val="002060"/>
                </a:solidFill>
                <a:latin typeface="Garamond" charset="0"/>
                <a:ea typeface="Garamond" charset="0"/>
                <a:cs typeface="Garamond" charset="0"/>
              </a:rPr>
              <a:t>week’s respondents</a:t>
            </a:r>
            <a:br>
              <a:rPr lang="en-US" dirty="0" smtClean="0">
                <a:solidFill>
                  <a:srgbClr val="002060"/>
                </a:solidFill>
                <a:latin typeface="Garamond" charset="0"/>
                <a:ea typeface="Garamond" charset="0"/>
                <a:cs typeface="Garamond" charset="0"/>
              </a:rPr>
            </a:br>
            <a:endParaRPr lang="en-US" dirty="0" smtClean="0">
              <a:solidFill>
                <a:srgbClr val="002060"/>
              </a:solidFill>
              <a:latin typeface="Garamond" charset="0"/>
              <a:ea typeface="Garamond" charset="0"/>
              <a:cs typeface="Garamond" charset="0"/>
            </a:endParaRPr>
          </a:p>
          <a:p>
            <a:r>
              <a:rPr lang="en-US" i="1" dirty="0" smtClean="0">
                <a:solidFill>
                  <a:srgbClr val="002060"/>
                </a:solidFill>
                <a:latin typeface="Garamond" charset="0"/>
                <a:ea typeface="Garamond" charset="0"/>
                <a:cs typeface="Garamond" charset="0"/>
              </a:rPr>
              <a:t>Little Women</a:t>
            </a:r>
            <a:r>
              <a:rPr lang="en-US" dirty="0" smtClean="0">
                <a:solidFill>
                  <a:srgbClr val="002060"/>
                </a:solidFill>
                <a:latin typeface="Garamond" charset="0"/>
                <a:ea typeface="Garamond" charset="0"/>
                <a:cs typeface="Garamond" charset="0"/>
              </a:rPr>
              <a:t> and </a:t>
            </a:r>
            <a:br>
              <a:rPr lang="en-US" dirty="0" smtClean="0">
                <a:solidFill>
                  <a:srgbClr val="002060"/>
                </a:solidFill>
                <a:latin typeface="Garamond" charset="0"/>
                <a:ea typeface="Garamond" charset="0"/>
                <a:cs typeface="Garamond" charset="0"/>
              </a:rPr>
            </a:br>
            <a:r>
              <a:rPr lang="en-US" dirty="0" smtClean="0">
                <a:solidFill>
                  <a:srgbClr val="002060"/>
                </a:solidFill>
                <a:latin typeface="Garamond" charset="0"/>
                <a:ea typeface="Garamond" charset="0"/>
                <a:cs typeface="Garamond" charset="0"/>
              </a:rPr>
              <a:t>the characteristics of YA</a:t>
            </a:r>
            <a:endParaRPr lang="en-US" dirty="0">
              <a:solidFill>
                <a:srgbClr val="002060"/>
              </a:solidFill>
              <a:latin typeface="Garamond" charset="0"/>
              <a:ea typeface="Garamond" charset="0"/>
              <a:cs typeface="Garamond" charset="0"/>
            </a:endParaRPr>
          </a:p>
        </p:txBody>
      </p:sp>
      <p:pic>
        <p:nvPicPr>
          <p:cNvPr id="9" name="Picture 8"/>
          <p:cNvPicPr>
            <a:picLocks noChangeAspect="1"/>
          </p:cNvPicPr>
          <p:nvPr/>
        </p:nvPicPr>
        <p:blipFill>
          <a:blip r:embed="rId2"/>
          <a:stretch>
            <a:fillRect/>
          </a:stretch>
        </p:blipFill>
        <p:spPr>
          <a:xfrm>
            <a:off x="5800527" y="1690688"/>
            <a:ext cx="5159917" cy="3945522"/>
          </a:xfrm>
          <a:prstGeom prst="rect">
            <a:avLst/>
          </a:prstGeom>
        </p:spPr>
      </p:pic>
      <p:sp>
        <p:nvSpPr>
          <p:cNvPr id="10" name="TextBox 9"/>
          <p:cNvSpPr txBox="1"/>
          <p:nvPr/>
        </p:nvSpPr>
        <p:spPr>
          <a:xfrm>
            <a:off x="7648833" y="5712593"/>
            <a:ext cx="4107343" cy="646331"/>
          </a:xfrm>
          <a:prstGeom prst="rect">
            <a:avLst/>
          </a:prstGeom>
          <a:noFill/>
        </p:spPr>
        <p:txBody>
          <a:bodyPr wrap="none" rtlCol="0">
            <a:spAutoFit/>
          </a:bodyPr>
          <a:lstStyle/>
          <a:p>
            <a:r>
              <a:rPr lang="en-US" dirty="0" smtClean="0">
                <a:solidFill>
                  <a:schemeClr val="accent1">
                    <a:lumMod val="75000"/>
                  </a:schemeClr>
                </a:solidFill>
                <a:latin typeface="Garamond" charset="0"/>
                <a:ea typeface="Garamond" charset="0"/>
                <a:cs typeface="Garamond" charset="0"/>
              </a:rPr>
              <a:t>Still from 1933 film version of </a:t>
            </a:r>
            <a:r>
              <a:rPr lang="en-US" i="1" dirty="0" smtClean="0">
                <a:solidFill>
                  <a:schemeClr val="accent1">
                    <a:lumMod val="75000"/>
                  </a:schemeClr>
                </a:solidFill>
                <a:latin typeface="Garamond" charset="0"/>
                <a:ea typeface="Garamond" charset="0"/>
                <a:cs typeface="Garamond" charset="0"/>
              </a:rPr>
              <a:t>Little Women </a:t>
            </a:r>
          </a:p>
          <a:p>
            <a:r>
              <a:rPr lang="en-US" dirty="0" smtClean="0">
                <a:solidFill>
                  <a:schemeClr val="accent1">
                    <a:lumMod val="75000"/>
                  </a:schemeClr>
                </a:solidFill>
                <a:latin typeface="Garamond" charset="0"/>
                <a:ea typeface="Garamond" charset="0"/>
                <a:cs typeface="Garamond" charset="0"/>
              </a:rPr>
              <a:t>Featuring Katherine Hepburn as Jo March</a:t>
            </a:r>
            <a:endParaRPr lang="en-US" dirty="0">
              <a:solidFill>
                <a:schemeClr val="accent1">
                  <a:lumMod val="75000"/>
                </a:schemeClr>
              </a:solidFill>
              <a:latin typeface="Garamond" charset="0"/>
              <a:ea typeface="Garamond" charset="0"/>
              <a:cs typeface="Garamond" charset="0"/>
            </a:endParaRPr>
          </a:p>
        </p:txBody>
      </p:sp>
    </p:spTree>
    <p:extLst>
      <p:ext uri="{BB962C8B-B14F-4D97-AF65-F5344CB8AC3E}">
        <p14:creationId xmlns:p14="http://schemas.microsoft.com/office/powerpoint/2010/main" val="499118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solidFill>
                  <a:srgbClr val="002060"/>
                </a:solidFill>
                <a:latin typeface="Garamond" charset="0"/>
                <a:ea typeface="Garamond" charset="0"/>
                <a:cs typeface="Garamond" charset="0"/>
              </a:rPr>
              <a:t>Reading Journal/Book Clubs: stock characters</a:t>
            </a:r>
            <a:endParaRPr lang="en-US" dirty="0">
              <a:solidFill>
                <a:srgbClr val="002060"/>
              </a:solidFill>
              <a:latin typeface="Garamond" charset="0"/>
              <a:ea typeface="Garamond" charset="0"/>
              <a:cs typeface="Garamond" charset="0"/>
            </a:endParaRPr>
          </a:p>
        </p:txBody>
      </p:sp>
      <p:sp>
        <p:nvSpPr>
          <p:cNvPr id="7" name="Content Placeholder 6"/>
          <p:cNvSpPr>
            <a:spLocks noGrp="1"/>
          </p:cNvSpPr>
          <p:nvPr>
            <p:ph idx="1"/>
          </p:nvPr>
        </p:nvSpPr>
        <p:spPr>
          <a:xfrm>
            <a:off x="838200" y="1825625"/>
            <a:ext cx="4363995" cy="4351338"/>
          </a:xfrm>
        </p:spPr>
        <p:txBody>
          <a:bodyPr>
            <a:normAutofit lnSpcReduction="10000"/>
          </a:bodyPr>
          <a:lstStyle/>
          <a:p>
            <a:r>
              <a:rPr lang="en-US" dirty="0" smtClean="0">
                <a:solidFill>
                  <a:srgbClr val="002060"/>
                </a:solidFill>
                <a:latin typeface="Garamond" charset="0"/>
                <a:ea typeface="Garamond" charset="0"/>
                <a:cs typeface="Garamond" charset="0"/>
              </a:rPr>
              <a:t>Careful physical description</a:t>
            </a:r>
            <a:br>
              <a:rPr lang="en-US" dirty="0" smtClean="0">
                <a:solidFill>
                  <a:srgbClr val="002060"/>
                </a:solidFill>
                <a:latin typeface="Garamond" charset="0"/>
                <a:ea typeface="Garamond" charset="0"/>
                <a:cs typeface="Garamond" charset="0"/>
              </a:rPr>
            </a:br>
            <a:endParaRPr lang="en-US" dirty="0" smtClean="0">
              <a:solidFill>
                <a:srgbClr val="002060"/>
              </a:solidFill>
              <a:latin typeface="Garamond" charset="0"/>
              <a:ea typeface="Garamond" charset="0"/>
              <a:cs typeface="Garamond" charset="0"/>
            </a:endParaRPr>
          </a:p>
          <a:p>
            <a:r>
              <a:rPr lang="en-US" dirty="0" smtClean="0">
                <a:solidFill>
                  <a:srgbClr val="002060"/>
                </a:solidFill>
                <a:latin typeface="Garamond" charset="0"/>
                <a:ea typeface="Garamond" charset="0"/>
                <a:cs typeface="Garamond" charset="0"/>
              </a:rPr>
              <a:t>Personalities</a:t>
            </a:r>
            <a:br>
              <a:rPr lang="en-US" dirty="0" smtClean="0">
                <a:solidFill>
                  <a:srgbClr val="002060"/>
                </a:solidFill>
                <a:latin typeface="Garamond" charset="0"/>
                <a:ea typeface="Garamond" charset="0"/>
                <a:cs typeface="Garamond" charset="0"/>
              </a:rPr>
            </a:br>
            <a:endParaRPr lang="en-US" dirty="0" smtClean="0">
              <a:solidFill>
                <a:srgbClr val="002060"/>
              </a:solidFill>
              <a:latin typeface="Garamond" charset="0"/>
              <a:ea typeface="Garamond" charset="0"/>
              <a:cs typeface="Garamond" charset="0"/>
            </a:endParaRPr>
          </a:p>
          <a:p>
            <a:r>
              <a:rPr lang="en-US" dirty="0" smtClean="0">
                <a:solidFill>
                  <a:srgbClr val="002060"/>
                </a:solidFill>
                <a:latin typeface="Garamond" charset="0"/>
                <a:ea typeface="Garamond" charset="0"/>
                <a:cs typeface="Garamond" charset="0"/>
              </a:rPr>
              <a:t>How they relate to other characters</a:t>
            </a:r>
            <a:br>
              <a:rPr lang="en-US" dirty="0" smtClean="0">
                <a:solidFill>
                  <a:srgbClr val="002060"/>
                </a:solidFill>
                <a:latin typeface="Garamond" charset="0"/>
                <a:ea typeface="Garamond" charset="0"/>
                <a:cs typeface="Garamond" charset="0"/>
              </a:rPr>
            </a:br>
            <a:endParaRPr lang="en-US" dirty="0" smtClean="0">
              <a:solidFill>
                <a:srgbClr val="002060"/>
              </a:solidFill>
              <a:latin typeface="Garamond" charset="0"/>
              <a:ea typeface="Garamond" charset="0"/>
              <a:cs typeface="Garamond" charset="0"/>
            </a:endParaRPr>
          </a:p>
          <a:p>
            <a:r>
              <a:rPr lang="en-US" dirty="0" smtClean="0">
                <a:solidFill>
                  <a:srgbClr val="002060"/>
                </a:solidFill>
                <a:latin typeface="Garamond" charset="0"/>
                <a:ea typeface="Garamond" charset="0"/>
                <a:cs typeface="Garamond" charset="0"/>
              </a:rPr>
              <a:t>We’ll see this throughout our reading. Particularly series (</a:t>
            </a:r>
            <a:r>
              <a:rPr lang="en-US" i="1" dirty="0" smtClean="0">
                <a:solidFill>
                  <a:srgbClr val="002060"/>
                </a:solidFill>
                <a:latin typeface="Garamond" charset="0"/>
                <a:ea typeface="Garamond" charset="0"/>
                <a:cs typeface="Garamond" charset="0"/>
              </a:rPr>
              <a:t>Baby Sitter’s Club, Nancy Drew, Gossip Girl</a:t>
            </a:r>
            <a:r>
              <a:rPr lang="en-US" dirty="0" smtClean="0">
                <a:solidFill>
                  <a:srgbClr val="002060"/>
                </a:solidFill>
                <a:latin typeface="Garamond" charset="0"/>
                <a:ea typeface="Garamond" charset="0"/>
                <a:cs typeface="Garamond" charset="0"/>
              </a:rPr>
              <a:t>)</a:t>
            </a:r>
          </a:p>
        </p:txBody>
      </p:sp>
      <p:sp>
        <p:nvSpPr>
          <p:cNvPr id="10" name="TextBox 9"/>
          <p:cNvSpPr txBox="1"/>
          <p:nvPr/>
        </p:nvSpPr>
        <p:spPr>
          <a:xfrm>
            <a:off x="6408650" y="5477433"/>
            <a:ext cx="5783350" cy="1169551"/>
          </a:xfrm>
          <a:prstGeom prst="rect">
            <a:avLst/>
          </a:prstGeom>
          <a:noFill/>
        </p:spPr>
        <p:txBody>
          <a:bodyPr wrap="square" rtlCol="0">
            <a:spAutoFit/>
          </a:bodyPr>
          <a:lstStyle/>
          <a:p>
            <a:r>
              <a:rPr lang="en-US" sz="1400" dirty="0" smtClean="0">
                <a:solidFill>
                  <a:schemeClr val="accent1">
                    <a:lumMod val="75000"/>
                  </a:schemeClr>
                </a:solidFill>
                <a:latin typeface="Garamond" charset="0"/>
                <a:ea typeface="Garamond" charset="0"/>
                <a:cs typeface="Garamond" charset="0"/>
              </a:rPr>
              <a:t>Rendering of 1994 film version of </a:t>
            </a:r>
            <a:r>
              <a:rPr lang="en-US" sz="1400" i="1" dirty="0" smtClean="0">
                <a:solidFill>
                  <a:schemeClr val="accent1">
                    <a:lumMod val="75000"/>
                  </a:schemeClr>
                </a:solidFill>
                <a:latin typeface="Garamond" charset="0"/>
                <a:ea typeface="Garamond" charset="0"/>
                <a:cs typeface="Garamond" charset="0"/>
              </a:rPr>
              <a:t>Little Women </a:t>
            </a:r>
            <a:r>
              <a:rPr lang="en-US" sz="1400" dirty="0">
                <a:solidFill>
                  <a:schemeClr val="accent1">
                    <a:lumMod val="75000"/>
                  </a:schemeClr>
                </a:solidFill>
                <a:latin typeface="Garamond" charset="0"/>
                <a:ea typeface="Garamond" charset="0"/>
                <a:cs typeface="Garamond" charset="0"/>
              </a:rPr>
              <a:t>f</a:t>
            </a:r>
            <a:r>
              <a:rPr lang="en-US" sz="1400" dirty="0" smtClean="0">
                <a:solidFill>
                  <a:schemeClr val="accent1">
                    <a:lumMod val="75000"/>
                  </a:schemeClr>
                </a:solidFill>
                <a:latin typeface="Garamond" charset="0"/>
                <a:ea typeface="Garamond" charset="0"/>
                <a:cs typeface="Garamond" charset="0"/>
              </a:rPr>
              <a:t>eaturing Winona Ryder as Jo (nominated for an acting Oscar), Claire Danes as Beth, &amp; a very young Kirstin Dunst as Amy. Susan Sarandon played </a:t>
            </a:r>
            <a:r>
              <a:rPr lang="en-US" sz="1400" dirty="0" err="1" smtClean="0">
                <a:solidFill>
                  <a:schemeClr val="accent1">
                    <a:lumMod val="75000"/>
                  </a:schemeClr>
                </a:solidFill>
                <a:latin typeface="Garamond" charset="0"/>
                <a:ea typeface="Garamond" charset="0"/>
                <a:cs typeface="Garamond" charset="0"/>
              </a:rPr>
              <a:t>Marmee</a:t>
            </a:r>
            <a:r>
              <a:rPr lang="en-US" sz="1400" dirty="0" smtClean="0">
                <a:solidFill>
                  <a:schemeClr val="accent1">
                    <a:lumMod val="75000"/>
                  </a:schemeClr>
                </a:solidFill>
                <a:latin typeface="Garamond" charset="0"/>
                <a:ea typeface="Garamond" charset="0"/>
                <a:cs typeface="Garamond" charset="0"/>
              </a:rPr>
              <a:t>. Gillian Armstrong, a woman, directed. Ryder was instrumental in bringing this remake to the screen. The novel has been a touchstone for many women over the years, myself included.</a:t>
            </a:r>
            <a:endParaRPr lang="en-US" sz="1400" dirty="0">
              <a:solidFill>
                <a:schemeClr val="accent1">
                  <a:lumMod val="75000"/>
                </a:schemeClr>
              </a:solidFill>
              <a:latin typeface="Garamond" charset="0"/>
              <a:ea typeface="Garamond" charset="0"/>
              <a:cs typeface="Garamond" charset="0"/>
            </a:endParaRPr>
          </a:p>
        </p:txBody>
      </p:sp>
      <p:pic>
        <p:nvPicPr>
          <p:cNvPr id="2" name="Picture 1"/>
          <p:cNvPicPr>
            <a:picLocks noChangeAspect="1"/>
          </p:cNvPicPr>
          <p:nvPr/>
        </p:nvPicPr>
        <p:blipFill>
          <a:blip r:embed="rId2"/>
          <a:stretch>
            <a:fillRect/>
          </a:stretch>
        </p:blipFill>
        <p:spPr>
          <a:xfrm>
            <a:off x="5090596" y="1369411"/>
            <a:ext cx="5919274" cy="4072241"/>
          </a:xfrm>
          <a:prstGeom prst="rect">
            <a:avLst/>
          </a:prstGeom>
        </p:spPr>
      </p:pic>
    </p:spTree>
    <p:extLst>
      <p:ext uri="{BB962C8B-B14F-4D97-AF65-F5344CB8AC3E}">
        <p14:creationId xmlns:p14="http://schemas.microsoft.com/office/powerpoint/2010/main" val="1393130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solidFill>
                  <a:srgbClr val="002060"/>
                </a:solidFill>
                <a:latin typeface="Garamond" charset="0"/>
                <a:ea typeface="Garamond" charset="0"/>
                <a:cs typeface="Garamond" charset="0"/>
              </a:rPr>
              <a:t>Reading Journal/Book Clubs: melodrama</a:t>
            </a:r>
            <a:endParaRPr lang="en-US" dirty="0">
              <a:solidFill>
                <a:srgbClr val="002060"/>
              </a:solidFill>
              <a:latin typeface="Garamond" charset="0"/>
              <a:ea typeface="Garamond" charset="0"/>
              <a:cs typeface="Garamond" charset="0"/>
            </a:endParaRPr>
          </a:p>
        </p:txBody>
      </p:sp>
      <p:sp>
        <p:nvSpPr>
          <p:cNvPr id="7" name="Content Placeholder 6"/>
          <p:cNvSpPr>
            <a:spLocks noGrp="1"/>
          </p:cNvSpPr>
          <p:nvPr>
            <p:ph idx="1"/>
          </p:nvPr>
        </p:nvSpPr>
        <p:spPr>
          <a:xfrm>
            <a:off x="838200" y="1825625"/>
            <a:ext cx="3984775" cy="4351338"/>
          </a:xfrm>
        </p:spPr>
        <p:txBody>
          <a:bodyPr>
            <a:normAutofit lnSpcReduction="10000"/>
          </a:bodyPr>
          <a:lstStyle/>
          <a:p>
            <a:r>
              <a:rPr lang="en-US" dirty="0" smtClean="0">
                <a:solidFill>
                  <a:srgbClr val="002060"/>
                </a:solidFill>
                <a:latin typeface="Garamond" charset="0"/>
                <a:ea typeface="Garamond" charset="0"/>
                <a:cs typeface="Garamond" charset="0"/>
              </a:rPr>
              <a:t>Minor tribulations (Amy’s limes, Jo’s manuscript, </a:t>
            </a:r>
            <a:r>
              <a:rPr lang="en-US" dirty="0" err="1" smtClean="0">
                <a:solidFill>
                  <a:srgbClr val="002060"/>
                </a:solidFill>
                <a:latin typeface="Garamond" charset="0"/>
                <a:ea typeface="Garamond" charset="0"/>
                <a:cs typeface="Garamond" charset="0"/>
              </a:rPr>
              <a:t>etc</a:t>
            </a:r>
            <a:r>
              <a:rPr lang="en-US" dirty="0" smtClean="0">
                <a:solidFill>
                  <a:srgbClr val="002060"/>
                </a:solidFill>
                <a:latin typeface="Garamond" charset="0"/>
                <a:ea typeface="Garamond" charset="0"/>
                <a:cs typeface="Garamond" charset="0"/>
              </a:rPr>
              <a:t>)as well as major trials (poverty)</a:t>
            </a:r>
            <a:br>
              <a:rPr lang="en-US" dirty="0" smtClean="0">
                <a:solidFill>
                  <a:srgbClr val="002060"/>
                </a:solidFill>
                <a:latin typeface="Garamond" charset="0"/>
                <a:ea typeface="Garamond" charset="0"/>
                <a:cs typeface="Garamond" charset="0"/>
              </a:rPr>
            </a:br>
            <a:endParaRPr lang="en-US" dirty="0" smtClean="0">
              <a:solidFill>
                <a:srgbClr val="002060"/>
              </a:solidFill>
              <a:latin typeface="Garamond" charset="0"/>
              <a:ea typeface="Garamond" charset="0"/>
              <a:cs typeface="Garamond" charset="0"/>
            </a:endParaRPr>
          </a:p>
          <a:p>
            <a:r>
              <a:rPr lang="en-US" dirty="0" smtClean="0">
                <a:solidFill>
                  <a:srgbClr val="002060"/>
                </a:solidFill>
                <a:latin typeface="Garamond" charset="0"/>
                <a:ea typeface="Garamond" charset="0"/>
                <a:cs typeface="Garamond" charset="0"/>
              </a:rPr>
              <a:t>Genuine tragedy: the death of Beth</a:t>
            </a:r>
            <a:br>
              <a:rPr lang="en-US" dirty="0" smtClean="0">
                <a:solidFill>
                  <a:srgbClr val="002060"/>
                </a:solidFill>
                <a:latin typeface="Garamond" charset="0"/>
                <a:ea typeface="Garamond" charset="0"/>
                <a:cs typeface="Garamond" charset="0"/>
              </a:rPr>
            </a:br>
            <a:endParaRPr lang="en-US" dirty="0" smtClean="0">
              <a:solidFill>
                <a:srgbClr val="002060"/>
              </a:solidFill>
              <a:latin typeface="Garamond" charset="0"/>
              <a:ea typeface="Garamond" charset="0"/>
              <a:cs typeface="Garamond" charset="0"/>
            </a:endParaRPr>
          </a:p>
          <a:p>
            <a:r>
              <a:rPr lang="en-US" dirty="0" smtClean="0">
                <a:solidFill>
                  <a:srgbClr val="002060"/>
                </a:solidFill>
                <a:latin typeface="Garamond" charset="0"/>
                <a:ea typeface="Garamond" charset="0"/>
                <a:cs typeface="Garamond" charset="0"/>
              </a:rPr>
              <a:t>All the characters remaining at the end are “settled” (married)</a:t>
            </a:r>
          </a:p>
        </p:txBody>
      </p:sp>
      <p:sp>
        <p:nvSpPr>
          <p:cNvPr id="10" name="TextBox 9"/>
          <p:cNvSpPr txBox="1"/>
          <p:nvPr/>
        </p:nvSpPr>
        <p:spPr>
          <a:xfrm>
            <a:off x="6188288" y="5521999"/>
            <a:ext cx="5783350" cy="954107"/>
          </a:xfrm>
          <a:prstGeom prst="rect">
            <a:avLst/>
          </a:prstGeom>
          <a:noFill/>
        </p:spPr>
        <p:txBody>
          <a:bodyPr wrap="square" rtlCol="0">
            <a:spAutoFit/>
          </a:bodyPr>
          <a:lstStyle/>
          <a:p>
            <a:r>
              <a:rPr lang="en-US" sz="1400" dirty="0" smtClean="0">
                <a:solidFill>
                  <a:schemeClr val="accent1">
                    <a:lumMod val="75000"/>
                  </a:schemeClr>
                </a:solidFill>
                <a:latin typeface="Garamond" charset="0"/>
                <a:ea typeface="Garamond" charset="0"/>
                <a:cs typeface="Garamond" charset="0"/>
              </a:rPr>
              <a:t>Various renditions of Beth dead and dying. From top left: illustration from early edition; Claire Danes and Susan Sarandon in 1994 film version; </a:t>
            </a:r>
            <a:r>
              <a:rPr lang="en-US" sz="1400" dirty="0" err="1" smtClean="0">
                <a:solidFill>
                  <a:schemeClr val="accent1">
                    <a:lumMod val="75000"/>
                  </a:schemeClr>
                </a:solidFill>
                <a:latin typeface="Garamond" charset="0"/>
                <a:ea typeface="Garamond" charset="0"/>
                <a:cs typeface="Garamond" charset="0"/>
              </a:rPr>
              <a:t>Pitsburgh</a:t>
            </a:r>
            <a:r>
              <a:rPr lang="en-US" sz="1400" dirty="0" smtClean="0">
                <a:solidFill>
                  <a:schemeClr val="accent1">
                    <a:lumMod val="75000"/>
                  </a:schemeClr>
                </a:solidFill>
                <a:latin typeface="Garamond" charset="0"/>
                <a:ea typeface="Garamond" charset="0"/>
                <a:cs typeface="Garamond" charset="0"/>
              </a:rPr>
              <a:t> Opera (yes, they turned it into an Opera); 2019 </a:t>
            </a:r>
            <a:r>
              <a:rPr lang="en-US" sz="1400" dirty="0" err="1" smtClean="0">
                <a:solidFill>
                  <a:schemeClr val="accent1">
                    <a:lumMod val="75000"/>
                  </a:schemeClr>
                </a:solidFill>
                <a:latin typeface="Garamond" charset="0"/>
                <a:ea typeface="Garamond" charset="0"/>
                <a:cs typeface="Garamond" charset="0"/>
              </a:rPr>
              <a:t>Soairse</a:t>
            </a:r>
            <a:r>
              <a:rPr lang="en-US" sz="1400" dirty="0" smtClean="0">
                <a:solidFill>
                  <a:schemeClr val="accent1">
                    <a:lumMod val="75000"/>
                  </a:schemeClr>
                </a:solidFill>
                <a:latin typeface="Garamond" charset="0"/>
                <a:ea typeface="Garamond" charset="0"/>
                <a:cs typeface="Garamond" charset="0"/>
              </a:rPr>
              <a:t> Ronan as Jo and Eliza Scanlon as Beth</a:t>
            </a:r>
            <a:endParaRPr lang="en-US" sz="1400" dirty="0">
              <a:solidFill>
                <a:schemeClr val="accent1">
                  <a:lumMod val="75000"/>
                </a:schemeClr>
              </a:solidFill>
              <a:latin typeface="Garamond" charset="0"/>
              <a:ea typeface="Garamond" charset="0"/>
              <a:cs typeface="Garamond" charset="0"/>
            </a:endParaRPr>
          </a:p>
        </p:txBody>
      </p:sp>
      <p:pic>
        <p:nvPicPr>
          <p:cNvPr id="3" name="Picture 2"/>
          <p:cNvPicPr>
            <a:picLocks noChangeAspect="1"/>
          </p:cNvPicPr>
          <p:nvPr/>
        </p:nvPicPr>
        <p:blipFill>
          <a:blip r:embed="rId2"/>
          <a:stretch>
            <a:fillRect/>
          </a:stretch>
        </p:blipFill>
        <p:spPr>
          <a:xfrm>
            <a:off x="-2139213" y="2888306"/>
            <a:ext cx="2373309" cy="3032983"/>
          </a:xfrm>
          <a:prstGeom prst="rect">
            <a:avLst/>
          </a:prstGeom>
        </p:spPr>
      </p:pic>
      <p:pic>
        <p:nvPicPr>
          <p:cNvPr id="5" name="Picture 4"/>
          <p:cNvPicPr>
            <a:picLocks noChangeAspect="1"/>
          </p:cNvPicPr>
          <p:nvPr/>
        </p:nvPicPr>
        <p:blipFill>
          <a:blip r:embed="rId3"/>
          <a:stretch>
            <a:fillRect/>
          </a:stretch>
        </p:blipFill>
        <p:spPr>
          <a:xfrm>
            <a:off x="4680673" y="1418165"/>
            <a:ext cx="3527880" cy="2248413"/>
          </a:xfrm>
          <a:prstGeom prst="rect">
            <a:avLst/>
          </a:prstGeom>
        </p:spPr>
      </p:pic>
      <p:pic>
        <p:nvPicPr>
          <p:cNvPr id="8" name="Picture 7"/>
          <p:cNvPicPr>
            <a:picLocks noChangeAspect="1"/>
          </p:cNvPicPr>
          <p:nvPr/>
        </p:nvPicPr>
        <p:blipFill>
          <a:blip r:embed="rId4"/>
          <a:stretch>
            <a:fillRect/>
          </a:stretch>
        </p:blipFill>
        <p:spPr>
          <a:xfrm>
            <a:off x="8170807" y="1497071"/>
            <a:ext cx="3617946" cy="1999763"/>
          </a:xfrm>
          <a:prstGeom prst="rect">
            <a:avLst/>
          </a:prstGeom>
        </p:spPr>
      </p:pic>
      <p:pic>
        <p:nvPicPr>
          <p:cNvPr id="9" name="Picture 8"/>
          <p:cNvPicPr>
            <a:picLocks noChangeAspect="1"/>
          </p:cNvPicPr>
          <p:nvPr/>
        </p:nvPicPr>
        <p:blipFill>
          <a:blip r:embed="rId5"/>
          <a:stretch>
            <a:fillRect/>
          </a:stretch>
        </p:blipFill>
        <p:spPr>
          <a:xfrm>
            <a:off x="4897616" y="3654772"/>
            <a:ext cx="3273190" cy="1798086"/>
          </a:xfrm>
          <a:prstGeom prst="rect">
            <a:avLst/>
          </a:prstGeom>
        </p:spPr>
      </p:pic>
      <p:pic>
        <p:nvPicPr>
          <p:cNvPr id="11" name="Picture 10"/>
          <p:cNvPicPr>
            <a:picLocks noChangeAspect="1"/>
          </p:cNvPicPr>
          <p:nvPr/>
        </p:nvPicPr>
        <p:blipFill>
          <a:blip r:embed="rId6"/>
          <a:stretch>
            <a:fillRect/>
          </a:stretch>
        </p:blipFill>
        <p:spPr>
          <a:xfrm>
            <a:off x="8283194" y="3645416"/>
            <a:ext cx="3505558" cy="1863398"/>
          </a:xfrm>
          <a:prstGeom prst="rect">
            <a:avLst/>
          </a:prstGeom>
        </p:spPr>
      </p:pic>
    </p:spTree>
    <p:extLst>
      <p:ext uri="{BB962C8B-B14F-4D97-AF65-F5344CB8AC3E}">
        <p14:creationId xmlns:p14="http://schemas.microsoft.com/office/powerpoint/2010/main" val="1487793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solidFill>
                  <a:srgbClr val="002060"/>
                </a:solidFill>
                <a:latin typeface="Garamond" charset="0"/>
                <a:ea typeface="Garamond" charset="0"/>
                <a:cs typeface="Garamond" charset="0"/>
              </a:rPr>
              <a:t>Reading Journal/Book Clubs: episodic nature</a:t>
            </a:r>
            <a:endParaRPr lang="en-US" dirty="0">
              <a:solidFill>
                <a:srgbClr val="002060"/>
              </a:solidFill>
              <a:latin typeface="Garamond" charset="0"/>
              <a:ea typeface="Garamond" charset="0"/>
              <a:cs typeface="Garamond" charset="0"/>
            </a:endParaRPr>
          </a:p>
        </p:txBody>
      </p:sp>
      <p:sp>
        <p:nvSpPr>
          <p:cNvPr id="7" name="Content Placeholder 6"/>
          <p:cNvSpPr>
            <a:spLocks noGrp="1"/>
          </p:cNvSpPr>
          <p:nvPr>
            <p:ph idx="1"/>
          </p:nvPr>
        </p:nvSpPr>
        <p:spPr>
          <a:xfrm>
            <a:off x="6028876" y="1690688"/>
            <a:ext cx="5491462" cy="4351338"/>
          </a:xfrm>
        </p:spPr>
        <p:txBody>
          <a:bodyPr>
            <a:normAutofit lnSpcReduction="10000"/>
          </a:bodyPr>
          <a:lstStyle/>
          <a:p>
            <a:r>
              <a:rPr lang="en-US" dirty="0" smtClean="0">
                <a:solidFill>
                  <a:srgbClr val="002060"/>
                </a:solidFill>
                <a:latin typeface="Garamond" charset="0"/>
                <a:ea typeface="Garamond" charset="0"/>
                <a:cs typeface="Garamond" charset="0"/>
              </a:rPr>
              <a:t>Each Chapter focus on one character (Amy at school and in Europe; Meg at a ball and as a married woman; Jo in NYC)</a:t>
            </a:r>
            <a:br>
              <a:rPr lang="en-US" dirty="0" smtClean="0">
                <a:solidFill>
                  <a:srgbClr val="002060"/>
                </a:solidFill>
                <a:latin typeface="Garamond" charset="0"/>
                <a:ea typeface="Garamond" charset="0"/>
                <a:cs typeface="Garamond" charset="0"/>
              </a:rPr>
            </a:br>
            <a:endParaRPr lang="en-US" dirty="0" smtClean="0">
              <a:solidFill>
                <a:srgbClr val="002060"/>
              </a:solidFill>
              <a:latin typeface="Garamond" charset="0"/>
              <a:ea typeface="Garamond" charset="0"/>
              <a:cs typeface="Garamond" charset="0"/>
            </a:endParaRPr>
          </a:p>
          <a:p>
            <a:r>
              <a:rPr lang="en-US" dirty="0" smtClean="0">
                <a:solidFill>
                  <a:srgbClr val="002060"/>
                </a:solidFill>
                <a:latin typeface="Garamond" charset="0"/>
                <a:ea typeface="Garamond" charset="0"/>
                <a:cs typeface="Garamond" charset="0"/>
              </a:rPr>
              <a:t>Teaches young readers how to follow a plot with multiple characters. </a:t>
            </a:r>
            <a:br>
              <a:rPr lang="en-US" dirty="0" smtClean="0">
                <a:solidFill>
                  <a:srgbClr val="002060"/>
                </a:solidFill>
                <a:latin typeface="Garamond" charset="0"/>
                <a:ea typeface="Garamond" charset="0"/>
                <a:cs typeface="Garamond" charset="0"/>
              </a:rPr>
            </a:br>
            <a:endParaRPr lang="en-US" dirty="0" smtClean="0">
              <a:solidFill>
                <a:srgbClr val="002060"/>
              </a:solidFill>
              <a:latin typeface="Garamond" charset="0"/>
              <a:ea typeface="Garamond" charset="0"/>
              <a:cs typeface="Garamond" charset="0"/>
            </a:endParaRPr>
          </a:p>
          <a:p>
            <a:r>
              <a:rPr lang="en-US" dirty="0" smtClean="0">
                <a:solidFill>
                  <a:srgbClr val="002060"/>
                </a:solidFill>
                <a:latin typeface="Garamond" charset="0"/>
                <a:ea typeface="Garamond" charset="0"/>
                <a:cs typeface="Garamond" charset="0"/>
              </a:rPr>
              <a:t> The novel at its most literary</a:t>
            </a:r>
            <a:br>
              <a:rPr lang="en-US" dirty="0" smtClean="0">
                <a:solidFill>
                  <a:srgbClr val="002060"/>
                </a:solidFill>
                <a:latin typeface="Garamond" charset="0"/>
                <a:ea typeface="Garamond" charset="0"/>
                <a:cs typeface="Garamond" charset="0"/>
              </a:rPr>
            </a:br>
            <a:endParaRPr lang="en-US" dirty="0" smtClean="0">
              <a:solidFill>
                <a:srgbClr val="002060"/>
              </a:solidFill>
              <a:latin typeface="Garamond" charset="0"/>
              <a:ea typeface="Garamond" charset="0"/>
              <a:cs typeface="Garamond" charset="0"/>
            </a:endParaRPr>
          </a:p>
        </p:txBody>
      </p:sp>
      <p:sp>
        <p:nvSpPr>
          <p:cNvPr id="10" name="TextBox 9"/>
          <p:cNvSpPr txBox="1"/>
          <p:nvPr/>
        </p:nvSpPr>
        <p:spPr>
          <a:xfrm>
            <a:off x="3817016" y="4505551"/>
            <a:ext cx="2077158" cy="1384995"/>
          </a:xfrm>
          <a:prstGeom prst="rect">
            <a:avLst/>
          </a:prstGeom>
          <a:noFill/>
        </p:spPr>
        <p:txBody>
          <a:bodyPr wrap="square" rtlCol="0">
            <a:spAutoFit/>
          </a:bodyPr>
          <a:lstStyle/>
          <a:p>
            <a:r>
              <a:rPr lang="en-US" sz="1400" dirty="0" smtClean="0">
                <a:solidFill>
                  <a:schemeClr val="accent1">
                    <a:lumMod val="75000"/>
                  </a:schemeClr>
                </a:solidFill>
                <a:latin typeface="Garamond" charset="0"/>
                <a:ea typeface="Garamond" charset="0"/>
                <a:cs typeface="Garamond" charset="0"/>
              </a:rPr>
              <a:t>From Greta </a:t>
            </a:r>
            <a:r>
              <a:rPr lang="en-US" sz="1400" dirty="0" err="1" smtClean="0">
                <a:solidFill>
                  <a:schemeClr val="accent1">
                    <a:lumMod val="75000"/>
                  </a:schemeClr>
                </a:solidFill>
                <a:latin typeface="Garamond" charset="0"/>
                <a:ea typeface="Garamond" charset="0"/>
                <a:cs typeface="Garamond" charset="0"/>
              </a:rPr>
              <a:t>Gerwig’s</a:t>
            </a:r>
            <a:r>
              <a:rPr lang="en-US" sz="1400" dirty="0" smtClean="0">
                <a:solidFill>
                  <a:schemeClr val="accent1">
                    <a:lumMod val="75000"/>
                  </a:schemeClr>
                </a:solidFill>
                <a:latin typeface="Garamond" charset="0"/>
                <a:ea typeface="Garamond" charset="0"/>
                <a:cs typeface="Garamond" charset="0"/>
              </a:rPr>
              <a:t> 2019 version, above based on the chapter “Meg Goes To Vanity Fair; left, based on the chapter </a:t>
            </a:r>
            <a:r>
              <a:rPr lang="en-US" sz="1400" dirty="0">
                <a:solidFill>
                  <a:schemeClr val="accent1">
                    <a:lumMod val="75000"/>
                  </a:schemeClr>
                </a:solidFill>
                <a:latin typeface="Garamond" charset="0"/>
                <a:ea typeface="Garamond" charset="0"/>
                <a:cs typeface="Garamond" charset="0"/>
              </a:rPr>
              <a:t> </a:t>
            </a:r>
            <a:r>
              <a:rPr lang="en-US" sz="1400" dirty="0" smtClean="0">
                <a:solidFill>
                  <a:schemeClr val="accent1">
                    <a:lumMod val="75000"/>
                  </a:schemeClr>
                </a:solidFill>
                <a:latin typeface="Garamond" charset="0"/>
                <a:ea typeface="Garamond" charset="0"/>
                <a:cs typeface="Garamond" charset="0"/>
              </a:rPr>
              <a:t>“Literary Lessons”</a:t>
            </a:r>
            <a:endParaRPr lang="en-US" sz="1400" dirty="0">
              <a:solidFill>
                <a:schemeClr val="accent1">
                  <a:lumMod val="75000"/>
                </a:schemeClr>
              </a:solidFill>
              <a:latin typeface="Garamond" charset="0"/>
              <a:ea typeface="Garamond" charset="0"/>
              <a:cs typeface="Garamond" charset="0"/>
            </a:endParaRPr>
          </a:p>
        </p:txBody>
      </p:sp>
      <p:pic>
        <p:nvPicPr>
          <p:cNvPr id="2" name="Picture 1"/>
          <p:cNvPicPr>
            <a:picLocks noChangeAspect="1"/>
          </p:cNvPicPr>
          <p:nvPr/>
        </p:nvPicPr>
        <p:blipFill>
          <a:blip r:embed="rId2"/>
          <a:stretch>
            <a:fillRect/>
          </a:stretch>
        </p:blipFill>
        <p:spPr>
          <a:xfrm>
            <a:off x="838200" y="1620644"/>
            <a:ext cx="4512496" cy="2535323"/>
          </a:xfrm>
          <a:prstGeom prst="rect">
            <a:avLst/>
          </a:prstGeom>
        </p:spPr>
      </p:pic>
      <p:pic>
        <p:nvPicPr>
          <p:cNvPr id="4" name="Picture 3"/>
          <p:cNvPicPr>
            <a:picLocks noChangeAspect="1"/>
          </p:cNvPicPr>
          <p:nvPr/>
        </p:nvPicPr>
        <p:blipFill>
          <a:blip r:embed="rId3"/>
          <a:stretch>
            <a:fillRect/>
          </a:stretch>
        </p:blipFill>
        <p:spPr>
          <a:xfrm>
            <a:off x="838201" y="4390424"/>
            <a:ext cx="2844114" cy="2142566"/>
          </a:xfrm>
          <a:prstGeom prst="rect">
            <a:avLst/>
          </a:prstGeom>
        </p:spPr>
      </p:pic>
    </p:spTree>
    <p:extLst>
      <p:ext uri="{BB962C8B-B14F-4D97-AF65-F5344CB8AC3E}">
        <p14:creationId xmlns:p14="http://schemas.microsoft.com/office/powerpoint/2010/main" val="2555562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solidFill>
                  <a:srgbClr val="002060"/>
                </a:solidFill>
                <a:latin typeface="Garamond" charset="0"/>
                <a:ea typeface="Garamond" charset="0"/>
                <a:cs typeface="Garamond" charset="0"/>
              </a:rPr>
              <a:t>Reading Journal/Book Clubs: Coming of Age</a:t>
            </a:r>
            <a:endParaRPr lang="en-US" dirty="0">
              <a:solidFill>
                <a:srgbClr val="002060"/>
              </a:solidFill>
              <a:latin typeface="Garamond" charset="0"/>
              <a:ea typeface="Garamond" charset="0"/>
              <a:cs typeface="Garamond" charset="0"/>
            </a:endParaRPr>
          </a:p>
        </p:txBody>
      </p:sp>
      <p:sp>
        <p:nvSpPr>
          <p:cNvPr id="7" name="Content Placeholder 6"/>
          <p:cNvSpPr>
            <a:spLocks noGrp="1"/>
          </p:cNvSpPr>
          <p:nvPr>
            <p:ph idx="1"/>
          </p:nvPr>
        </p:nvSpPr>
        <p:spPr>
          <a:xfrm>
            <a:off x="4917989" y="1690688"/>
            <a:ext cx="6435811" cy="3511507"/>
          </a:xfrm>
        </p:spPr>
        <p:txBody>
          <a:bodyPr>
            <a:normAutofit lnSpcReduction="10000"/>
          </a:bodyPr>
          <a:lstStyle/>
          <a:p>
            <a:r>
              <a:rPr lang="en-US" i="1" dirty="0" smtClean="0">
                <a:solidFill>
                  <a:srgbClr val="002060"/>
                </a:solidFill>
                <a:latin typeface="Garamond" charset="0"/>
                <a:ea typeface="Garamond" charset="0"/>
                <a:cs typeface="Garamond" charset="0"/>
              </a:rPr>
              <a:t>Bildungs</a:t>
            </a:r>
            <a:r>
              <a:rPr lang="en-US" i="1" dirty="0">
                <a:solidFill>
                  <a:srgbClr val="002060"/>
                </a:solidFill>
                <a:latin typeface="Garamond" charset="0"/>
                <a:ea typeface="Garamond" charset="0"/>
                <a:cs typeface="Garamond" charset="0"/>
              </a:rPr>
              <a:t>r</a:t>
            </a:r>
            <a:r>
              <a:rPr lang="en-US" i="1" dirty="0" smtClean="0">
                <a:solidFill>
                  <a:srgbClr val="002060"/>
                </a:solidFill>
                <a:latin typeface="Garamond" charset="0"/>
                <a:ea typeface="Garamond" charset="0"/>
                <a:cs typeface="Garamond" charset="0"/>
              </a:rPr>
              <a:t>oman</a:t>
            </a:r>
            <a:r>
              <a:rPr lang="en-US" dirty="0" smtClean="0">
                <a:solidFill>
                  <a:srgbClr val="002060"/>
                </a:solidFill>
                <a:latin typeface="Garamond" charset="0"/>
                <a:ea typeface="Garamond" charset="0"/>
                <a:cs typeface="Garamond" charset="0"/>
              </a:rPr>
              <a:t> (coming of age) novel</a:t>
            </a:r>
            <a:br>
              <a:rPr lang="en-US" dirty="0" smtClean="0">
                <a:solidFill>
                  <a:srgbClr val="002060"/>
                </a:solidFill>
                <a:latin typeface="Garamond" charset="0"/>
                <a:ea typeface="Garamond" charset="0"/>
                <a:cs typeface="Garamond" charset="0"/>
              </a:rPr>
            </a:br>
            <a:endParaRPr lang="en-US" dirty="0" smtClean="0">
              <a:solidFill>
                <a:srgbClr val="002060"/>
              </a:solidFill>
              <a:latin typeface="Garamond" charset="0"/>
              <a:ea typeface="Garamond" charset="0"/>
              <a:cs typeface="Garamond" charset="0"/>
            </a:endParaRPr>
          </a:p>
          <a:p>
            <a:r>
              <a:rPr lang="en-US" dirty="0" smtClean="0">
                <a:solidFill>
                  <a:srgbClr val="002060"/>
                </a:solidFill>
                <a:latin typeface="Garamond" charset="0"/>
                <a:ea typeface="Garamond" charset="0"/>
                <a:cs typeface="Garamond" charset="0"/>
              </a:rPr>
              <a:t>Gabby </a:t>
            </a:r>
            <a:r>
              <a:rPr lang="en-US" dirty="0" err="1" smtClean="0">
                <a:solidFill>
                  <a:srgbClr val="002060"/>
                </a:solidFill>
                <a:latin typeface="Garamond" charset="0"/>
                <a:ea typeface="Garamond" charset="0"/>
                <a:cs typeface="Garamond" charset="0"/>
              </a:rPr>
              <a:t>Boutin</a:t>
            </a:r>
            <a:r>
              <a:rPr lang="en-US" dirty="0" smtClean="0">
                <a:solidFill>
                  <a:srgbClr val="002060"/>
                </a:solidFill>
                <a:latin typeface="Garamond" charset="0"/>
                <a:ea typeface="Garamond" charset="0"/>
                <a:cs typeface="Garamond" charset="0"/>
              </a:rPr>
              <a:t>: The March girls are “reacting to obstacles put in front of them.” </a:t>
            </a:r>
            <a:br>
              <a:rPr lang="en-US" dirty="0" smtClean="0">
                <a:solidFill>
                  <a:srgbClr val="002060"/>
                </a:solidFill>
                <a:latin typeface="Garamond" charset="0"/>
                <a:ea typeface="Garamond" charset="0"/>
                <a:cs typeface="Garamond" charset="0"/>
              </a:rPr>
            </a:br>
            <a:endParaRPr lang="en-US" dirty="0" smtClean="0">
              <a:solidFill>
                <a:srgbClr val="002060"/>
              </a:solidFill>
              <a:latin typeface="Garamond" charset="0"/>
              <a:ea typeface="Garamond" charset="0"/>
              <a:cs typeface="Garamond" charset="0"/>
            </a:endParaRPr>
          </a:p>
          <a:p>
            <a:r>
              <a:rPr lang="en-US" dirty="0" smtClean="0">
                <a:solidFill>
                  <a:srgbClr val="002060"/>
                </a:solidFill>
                <a:latin typeface="Garamond" charset="0"/>
                <a:ea typeface="Garamond" charset="0"/>
                <a:cs typeface="Garamond" charset="0"/>
              </a:rPr>
              <a:t> Molly Drain: “Determining identity and seeking acceptance in the face of poverty.”</a:t>
            </a:r>
            <a:br>
              <a:rPr lang="en-US" dirty="0" smtClean="0">
                <a:solidFill>
                  <a:srgbClr val="002060"/>
                </a:solidFill>
                <a:latin typeface="Garamond" charset="0"/>
                <a:ea typeface="Garamond" charset="0"/>
                <a:cs typeface="Garamond" charset="0"/>
              </a:rPr>
            </a:br>
            <a:endParaRPr lang="en-US" dirty="0" smtClean="0">
              <a:solidFill>
                <a:srgbClr val="002060"/>
              </a:solidFill>
              <a:latin typeface="Garamond" charset="0"/>
              <a:ea typeface="Garamond" charset="0"/>
              <a:cs typeface="Garamond" charset="0"/>
            </a:endParaRPr>
          </a:p>
        </p:txBody>
      </p:sp>
      <p:sp>
        <p:nvSpPr>
          <p:cNvPr id="10" name="TextBox 9"/>
          <p:cNvSpPr txBox="1"/>
          <p:nvPr/>
        </p:nvSpPr>
        <p:spPr>
          <a:xfrm>
            <a:off x="4572000" y="5095088"/>
            <a:ext cx="4695568" cy="1600438"/>
          </a:xfrm>
          <a:prstGeom prst="rect">
            <a:avLst/>
          </a:prstGeom>
          <a:noFill/>
        </p:spPr>
        <p:txBody>
          <a:bodyPr wrap="square" rtlCol="0">
            <a:spAutoFit/>
          </a:bodyPr>
          <a:lstStyle/>
          <a:p>
            <a:r>
              <a:rPr lang="en-US" sz="1400" dirty="0" smtClean="0">
                <a:solidFill>
                  <a:schemeClr val="accent1">
                    <a:lumMod val="75000"/>
                  </a:schemeClr>
                </a:solidFill>
                <a:latin typeface="Garamond" charset="0"/>
                <a:ea typeface="Garamond" charset="0"/>
                <a:cs typeface="Garamond" charset="0"/>
              </a:rPr>
              <a:t>From the 1949 film version. A young Elizabeth Taylor played Amy, here made to be the second youngest. Beth (Margaret O’Brien) pictured sitting in front of </a:t>
            </a:r>
            <a:r>
              <a:rPr lang="en-US" sz="1400" dirty="0" err="1" smtClean="0">
                <a:solidFill>
                  <a:schemeClr val="accent1">
                    <a:lumMod val="75000"/>
                  </a:schemeClr>
                </a:solidFill>
                <a:latin typeface="Garamond" charset="0"/>
                <a:ea typeface="Garamond" charset="0"/>
                <a:cs typeface="Garamond" charset="0"/>
              </a:rPr>
              <a:t>Marmee</a:t>
            </a:r>
            <a:r>
              <a:rPr lang="en-US" sz="1400" dirty="0">
                <a:solidFill>
                  <a:schemeClr val="accent1">
                    <a:lumMod val="75000"/>
                  </a:schemeClr>
                </a:solidFill>
                <a:latin typeface="Garamond" charset="0"/>
                <a:ea typeface="Garamond" charset="0"/>
                <a:cs typeface="Garamond" charset="0"/>
              </a:rPr>
              <a:t> </a:t>
            </a:r>
            <a:r>
              <a:rPr lang="en-US" sz="1400" dirty="0" smtClean="0">
                <a:solidFill>
                  <a:schemeClr val="accent1">
                    <a:lumMod val="75000"/>
                  </a:schemeClr>
                </a:solidFill>
                <a:latin typeface="Garamond" charset="0"/>
                <a:ea typeface="Garamond" charset="0"/>
                <a:cs typeface="Garamond" charset="0"/>
              </a:rPr>
              <a:t>is the young, doomed Beth. The movie also features a young Janet Lee, later of </a:t>
            </a:r>
            <a:r>
              <a:rPr lang="en-US" sz="1400" i="1" dirty="0" smtClean="0">
                <a:solidFill>
                  <a:schemeClr val="accent1">
                    <a:lumMod val="75000"/>
                  </a:schemeClr>
                </a:solidFill>
                <a:latin typeface="Garamond" charset="0"/>
                <a:ea typeface="Garamond" charset="0"/>
                <a:cs typeface="Garamond" charset="0"/>
              </a:rPr>
              <a:t>Psycho</a:t>
            </a:r>
            <a:r>
              <a:rPr lang="en-US" sz="1400" dirty="0" smtClean="0">
                <a:solidFill>
                  <a:schemeClr val="accent1">
                    <a:lumMod val="75000"/>
                  </a:schemeClr>
                </a:solidFill>
                <a:latin typeface="Garamond" charset="0"/>
                <a:ea typeface="Garamond" charset="0"/>
                <a:cs typeface="Garamond" charset="0"/>
              </a:rPr>
              <a:t> fame as Meg, and June Allyson, a very popular star of many musicals during the 40s and 50s, played Jo. Every generation of movie-goers has a </a:t>
            </a:r>
            <a:r>
              <a:rPr lang="en-US" sz="1400" i="1" dirty="0" smtClean="0">
                <a:solidFill>
                  <a:schemeClr val="accent1">
                    <a:lumMod val="75000"/>
                  </a:schemeClr>
                </a:solidFill>
                <a:latin typeface="Garamond" charset="0"/>
                <a:ea typeface="Garamond" charset="0"/>
                <a:cs typeface="Garamond" charset="0"/>
              </a:rPr>
              <a:t>Little Women </a:t>
            </a:r>
            <a:r>
              <a:rPr lang="en-US" sz="1400" dirty="0" smtClean="0">
                <a:solidFill>
                  <a:schemeClr val="accent1">
                    <a:lumMod val="75000"/>
                  </a:schemeClr>
                </a:solidFill>
                <a:latin typeface="Garamond" charset="0"/>
                <a:ea typeface="Garamond" charset="0"/>
                <a:cs typeface="Garamond" charset="0"/>
              </a:rPr>
              <a:t>to call their own. </a:t>
            </a:r>
            <a:endParaRPr lang="en-US" sz="1400" dirty="0">
              <a:solidFill>
                <a:schemeClr val="accent1">
                  <a:lumMod val="75000"/>
                </a:schemeClr>
              </a:solidFill>
              <a:latin typeface="Garamond" charset="0"/>
              <a:ea typeface="Garamond" charset="0"/>
              <a:cs typeface="Garamond" charset="0"/>
            </a:endParaRPr>
          </a:p>
        </p:txBody>
      </p:sp>
      <p:pic>
        <p:nvPicPr>
          <p:cNvPr id="3" name="Picture 2"/>
          <p:cNvPicPr>
            <a:picLocks noChangeAspect="1"/>
          </p:cNvPicPr>
          <p:nvPr/>
        </p:nvPicPr>
        <p:blipFill>
          <a:blip r:embed="rId2"/>
          <a:stretch>
            <a:fillRect/>
          </a:stretch>
        </p:blipFill>
        <p:spPr>
          <a:xfrm>
            <a:off x="838200" y="1530050"/>
            <a:ext cx="3733800" cy="4771630"/>
          </a:xfrm>
          <a:prstGeom prst="rect">
            <a:avLst/>
          </a:prstGeom>
        </p:spPr>
      </p:pic>
    </p:spTree>
    <p:extLst>
      <p:ext uri="{BB962C8B-B14F-4D97-AF65-F5344CB8AC3E}">
        <p14:creationId xmlns:p14="http://schemas.microsoft.com/office/powerpoint/2010/main" val="8459602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solidFill>
                  <a:srgbClr val="002060"/>
                </a:solidFill>
                <a:latin typeface="Garamond" charset="0"/>
                <a:ea typeface="Garamond" charset="0"/>
                <a:cs typeface="Garamond" charset="0"/>
              </a:rPr>
              <a:t>Reading Journal/Book Clubs: </a:t>
            </a:r>
            <a:br>
              <a:rPr lang="en-US" dirty="0" smtClean="0">
                <a:solidFill>
                  <a:srgbClr val="002060"/>
                </a:solidFill>
                <a:latin typeface="Garamond" charset="0"/>
                <a:ea typeface="Garamond" charset="0"/>
                <a:cs typeface="Garamond" charset="0"/>
              </a:rPr>
            </a:br>
            <a:r>
              <a:rPr lang="en-US" i="1" dirty="0" smtClean="0">
                <a:solidFill>
                  <a:srgbClr val="002060"/>
                </a:solidFill>
                <a:latin typeface="Garamond" charset="0"/>
                <a:ea typeface="Garamond" charset="0"/>
                <a:cs typeface="Garamond" charset="0"/>
              </a:rPr>
              <a:t>Little Women</a:t>
            </a:r>
            <a:r>
              <a:rPr lang="en-US" dirty="0" smtClean="0">
                <a:solidFill>
                  <a:srgbClr val="002060"/>
                </a:solidFill>
                <a:latin typeface="Garamond" charset="0"/>
                <a:ea typeface="Garamond" charset="0"/>
                <a:cs typeface="Garamond" charset="0"/>
              </a:rPr>
              <a:t> and the Domestic Sphere</a:t>
            </a:r>
            <a:endParaRPr lang="en-US" dirty="0">
              <a:solidFill>
                <a:srgbClr val="002060"/>
              </a:solidFill>
              <a:latin typeface="Garamond" charset="0"/>
              <a:ea typeface="Garamond" charset="0"/>
              <a:cs typeface="Garamond" charset="0"/>
            </a:endParaRPr>
          </a:p>
        </p:txBody>
      </p:sp>
      <p:sp>
        <p:nvSpPr>
          <p:cNvPr id="7" name="Content Placeholder 6"/>
          <p:cNvSpPr>
            <a:spLocks noGrp="1"/>
          </p:cNvSpPr>
          <p:nvPr>
            <p:ph idx="1"/>
          </p:nvPr>
        </p:nvSpPr>
        <p:spPr>
          <a:xfrm>
            <a:off x="7179276" y="1690688"/>
            <a:ext cx="4174524" cy="3511507"/>
          </a:xfrm>
        </p:spPr>
        <p:txBody>
          <a:bodyPr>
            <a:normAutofit fontScale="92500" lnSpcReduction="10000"/>
          </a:bodyPr>
          <a:lstStyle/>
          <a:p>
            <a:r>
              <a:rPr lang="en-US" dirty="0" smtClean="0">
                <a:solidFill>
                  <a:srgbClr val="002060"/>
                </a:solidFill>
                <a:latin typeface="Garamond" charset="0"/>
                <a:ea typeface="Garamond" charset="0"/>
                <a:cs typeface="Garamond" charset="0"/>
              </a:rPr>
              <a:t>Are the March girls role models for a twenty first century reader? </a:t>
            </a:r>
          </a:p>
          <a:p>
            <a:r>
              <a:rPr lang="en-US" dirty="0" smtClean="0">
                <a:solidFill>
                  <a:srgbClr val="002060"/>
                </a:solidFill>
                <a:latin typeface="Garamond" charset="0"/>
                <a:ea typeface="Garamond" charset="0"/>
                <a:cs typeface="Garamond" charset="0"/>
              </a:rPr>
              <a:t>Does the plot </a:t>
            </a:r>
            <a:r>
              <a:rPr lang="en-US" i="1" dirty="0" smtClean="0">
                <a:solidFill>
                  <a:srgbClr val="002060"/>
                </a:solidFill>
                <a:latin typeface="Garamond" charset="0"/>
                <a:ea typeface="Garamond" charset="0"/>
                <a:cs typeface="Garamond" charset="0"/>
              </a:rPr>
              <a:t>only </a:t>
            </a:r>
            <a:r>
              <a:rPr lang="en-US" dirty="0" smtClean="0">
                <a:solidFill>
                  <a:srgbClr val="002060"/>
                </a:solidFill>
                <a:latin typeface="Garamond" charset="0"/>
                <a:ea typeface="Garamond" charset="0"/>
                <a:cs typeface="Garamond" charset="0"/>
              </a:rPr>
              <a:t>revolve around a desire to marry?</a:t>
            </a:r>
          </a:p>
          <a:p>
            <a:r>
              <a:rPr lang="en-US" dirty="0" smtClean="0">
                <a:solidFill>
                  <a:srgbClr val="002060"/>
                </a:solidFill>
                <a:latin typeface="Garamond" charset="0"/>
                <a:ea typeface="Garamond" charset="0"/>
                <a:cs typeface="Garamond" charset="0"/>
              </a:rPr>
              <a:t>Are the girls really relegated to the work of the house (the domestic sphere)?</a:t>
            </a:r>
            <a:br>
              <a:rPr lang="en-US" dirty="0" smtClean="0">
                <a:solidFill>
                  <a:srgbClr val="002060"/>
                </a:solidFill>
                <a:latin typeface="Garamond" charset="0"/>
                <a:ea typeface="Garamond" charset="0"/>
                <a:cs typeface="Garamond" charset="0"/>
              </a:rPr>
            </a:br>
            <a:endParaRPr lang="en-US" dirty="0" smtClean="0">
              <a:solidFill>
                <a:srgbClr val="002060"/>
              </a:solidFill>
              <a:latin typeface="Garamond" charset="0"/>
              <a:ea typeface="Garamond" charset="0"/>
              <a:cs typeface="Garamond" charset="0"/>
            </a:endParaRPr>
          </a:p>
        </p:txBody>
      </p:sp>
      <p:sp>
        <p:nvSpPr>
          <p:cNvPr id="10" name="TextBox 9"/>
          <p:cNvSpPr txBox="1"/>
          <p:nvPr/>
        </p:nvSpPr>
        <p:spPr>
          <a:xfrm>
            <a:off x="358346" y="5294016"/>
            <a:ext cx="6441514" cy="954107"/>
          </a:xfrm>
          <a:prstGeom prst="rect">
            <a:avLst/>
          </a:prstGeom>
          <a:noFill/>
        </p:spPr>
        <p:txBody>
          <a:bodyPr wrap="square" rtlCol="0">
            <a:spAutoFit/>
          </a:bodyPr>
          <a:lstStyle/>
          <a:p>
            <a:r>
              <a:rPr lang="en-US" sz="1400" dirty="0" smtClean="0">
                <a:solidFill>
                  <a:schemeClr val="accent1">
                    <a:lumMod val="75000"/>
                  </a:schemeClr>
                </a:solidFill>
                <a:latin typeface="Garamond" charset="0"/>
                <a:ea typeface="Garamond" charset="0"/>
                <a:cs typeface="Garamond" charset="0"/>
              </a:rPr>
              <a:t>Saoirse Ronan as Jo (1919) running home to share the news that she can contribute the unheard of sum of 300 dollars to the family fortune by her writing. Opposite the actual Louise May Alcott whose published writing was one of the sole sources of income for her family due to her father’s often idealistic ideas about work and money. </a:t>
            </a:r>
            <a:endParaRPr lang="en-US" sz="1400" dirty="0">
              <a:solidFill>
                <a:schemeClr val="accent1">
                  <a:lumMod val="75000"/>
                </a:schemeClr>
              </a:solidFill>
              <a:latin typeface="Garamond" charset="0"/>
              <a:ea typeface="Garamond" charset="0"/>
              <a:cs typeface="Garamond" charset="0"/>
            </a:endParaRPr>
          </a:p>
        </p:txBody>
      </p:sp>
      <p:pic>
        <p:nvPicPr>
          <p:cNvPr id="4" name="Picture 3"/>
          <p:cNvPicPr>
            <a:picLocks noChangeAspect="1"/>
          </p:cNvPicPr>
          <p:nvPr/>
        </p:nvPicPr>
        <p:blipFill>
          <a:blip r:embed="rId2"/>
          <a:stretch>
            <a:fillRect/>
          </a:stretch>
        </p:blipFill>
        <p:spPr>
          <a:xfrm>
            <a:off x="358346" y="1782509"/>
            <a:ext cx="6839372" cy="3419686"/>
          </a:xfrm>
          <a:prstGeom prst="rect">
            <a:avLst/>
          </a:prstGeom>
        </p:spPr>
      </p:pic>
    </p:spTree>
    <p:extLst>
      <p:ext uri="{BB962C8B-B14F-4D97-AF65-F5344CB8AC3E}">
        <p14:creationId xmlns:p14="http://schemas.microsoft.com/office/powerpoint/2010/main" val="4280851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solidFill>
                  <a:srgbClr val="002060"/>
                </a:solidFill>
                <a:latin typeface="Garamond" charset="0"/>
                <a:ea typeface="Garamond" charset="0"/>
                <a:cs typeface="Garamond" charset="0"/>
              </a:rPr>
              <a:t>Reading Journal/Book Clubs: </a:t>
            </a:r>
            <a:br>
              <a:rPr lang="en-US" dirty="0" smtClean="0">
                <a:solidFill>
                  <a:srgbClr val="002060"/>
                </a:solidFill>
                <a:latin typeface="Garamond" charset="0"/>
                <a:ea typeface="Garamond" charset="0"/>
                <a:cs typeface="Garamond" charset="0"/>
              </a:rPr>
            </a:br>
            <a:r>
              <a:rPr lang="en-US" i="1" dirty="0" smtClean="0">
                <a:solidFill>
                  <a:srgbClr val="002060"/>
                </a:solidFill>
                <a:latin typeface="Garamond" charset="0"/>
                <a:ea typeface="Garamond" charset="0"/>
                <a:cs typeface="Garamond" charset="0"/>
              </a:rPr>
              <a:t>Little Women</a:t>
            </a:r>
            <a:r>
              <a:rPr lang="en-US" dirty="0" smtClean="0">
                <a:solidFill>
                  <a:srgbClr val="002060"/>
                </a:solidFill>
                <a:latin typeface="Garamond" charset="0"/>
                <a:ea typeface="Garamond" charset="0"/>
                <a:cs typeface="Garamond" charset="0"/>
              </a:rPr>
              <a:t> and the Domestic Sphere</a:t>
            </a:r>
            <a:endParaRPr lang="en-US" dirty="0">
              <a:solidFill>
                <a:srgbClr val="002060"/>
              </a:solidFill>
              <a:latin typeface="Garamond" charset="0"/>
              <a:ea typeface="Garamond" charset="0"/>
              <a:cs typeface="Garamond" charset="0"/>
            </a:endParaRPr>
          </a:p>
        </p:txBody>
      </p:sp>
      <p:sp>
        <p:nvSpPr>
          <p:cNvPr id="7" name="Content Placeholder 6"/>
          <p:cNvSpPr>
            <a:spLocks noGrp="1"/>
          </p:cNvSpPr>
          <p:nvPr>
            <p:ph idx="1"/>
          </p:nvPr>
        </p:nvSpPr>
        <p:spPr>
          <a:xfrm>
            <a:off x="8084138" y="1708152"/>
            <a:ext cx="3862786" cy="4532010"/>
          </a:xfrm>
        </p:spPr>
        <p:txBody>
          <a:bodyPr>
            <a:normAutofit lnSpcReduction="10000"/>
          </a:bodyPr>
          <a:lstStyle/>
          <a:p>
            <a:r>
              <a:rPr lang="en-US" dirty="0" smtClean="0">
                <a:solidFill>
                  <a:srgbClr val="002060"/>
                </a:solidFill>
                <a:latin typeface="Garamond" charset="0"/>
                <a:ea typeface="Garamond" charset="0"/>
                <a:cs typeface="Garamond" charset="0"/>
              </a:rPr>
              <a:t>Are the March girls role models for a twenty first century reader? </a:t>
            </a:r>
          </a:p>
          <a:p>
            <a:r>
              <a:rPr lang="en-US" dirty="0" smtClean="0">
                <a:solidFill>
                  <a:srgbClr val="002060"/>
                </a:solidFill>
                <a:latin typeface="Garamond" charset="0"/>
                <a:ea typeface="Garamond" charset="0"/>
                <a:cs typeface="Garamond" charset="0"/>
              </a:rPr>
              <a:t>Does the plot </a:t>
            </a:r>
            <a:r>
              <a:rPr lang="en-US" i="1" dirty="0" smtClean="0">
                <a:solidFill>
                  <a:srgbClr val="002060"/>
                </a:solidFill>
                <a:latin typeface="Garamond" charset="0"/>
                <a:ea typeface="Garamond" charset="0"/>
                <a:cs typeface="Garamond" charset="0"/>
              </a:rPr>
              <a:t>only </a:t>
            </a:r>
            <a:r>
              <a:rPr lang="en-US" dirty="0" smtClean="0">
                <a:solidFill>
                  <a:srgbClr val="002060"/>
                </a:solidFill>
                <a:latin typeface="Garamond" charset="0"/>
                <a:ea typeface="Garamond" charset="0"/>
                <a:cs typeface="Garamond" charset="0"/>
              </a:rPr>
              <a:t>revolve around a desire to marry?</a:t>
            </a:r>
          </a:p>
          <a:p>
            <a:r>
              <a:rPr lang="en-US" dirty="0" smtClean="0">
                <a:solidFill>
                  <a:srgbClr val="002060"/>
                </a:solidFill>
                <a:latin typeface="Garamond" charset="0"/>
                <a:ea typeface="Garamond" charset="0"/>
                <a:cs typeface="Garamond" charset="0"/>
              </a:rPr>
              <a:t>Are the girls really relegated to the work of the house (the domestic sphere)?</a:t>
            </a:r>
            <a:br>
              <a:rPr lang="en-US" dirty="0" smtClean="0">
                <a:solidFill>
                  <a:srgbClr val="002060"/>
                </a:solidFill>
                <a:latin typeface="Garamond" charset="0"/>
                <a:ea typeface="Garamond" charset="0"/>
                <a:cs typeface="Garamond" charset="0"/>
              </a:rPr>
            </a:br>
            <a:endParaRPr lang="en-US" dirty="0" smtClean="0">
              <a:solidFill>
                <a:srgbClr val="002060"/>
              </a:solidFill>
              <a:latin typeface="Garamond" charset="0"/>
              <a:ea typeface="Garamond" charset="0"/>
              <a:cs typeface="Garamond" charset="0"/>
            </a:endParaRPr>
          </a:p>
        </p:txBody>
      </p:sp>
      <p:sp>
        <p:nvSpPr>
          <p:cNvPr id="10" name="TextBox 9"/>
          <p:cNvSpPr txBox="1"/>
          <p:nvPr/>
        </p:nvSpPr>
        <p:spPr>
          <a:xfrm>
            <a:off x="271849" y="5346431"/>
            <a:ext cx="7500551" cy="1169551"/>
          </a:xfrm>
          <a:prstGeom prst="rect">
            <a:avLst/>
          </a:prstGeom>
          <a:noFill/>
        </p:spPr>
        <p:txBody>
          <a:bodyPr wrap="square" rtlCol="0">
            <a:spAutoFit/>
          </a:bodyPr>
          <a:lstStyle/>
          <a:p>
            <a:r>
              <a:rPr lang="en-US" sz="1400" dirty="0" smtClean="0">
                <a:solidFill>
                  <a:schemeClr val="accent1">
                    <a:lumMod val="75000"/>
                  </a:schemeClr>
                </a:solidFill>
                <a:latin typeface="Garamond" charset="0"/>
                <a:ea typeface="Garamond" charset="0"/>
                <a:cs typeface="Garamond" charset="0"/>
              </a:rPr>
              <a:t>One of the most-watched </a:t>
            </a:r>
            <a:r>
              <a:rPr lang="en-US" sz="1400" dirty="0" err="1" smtClean="0">
                <a:solidFill>
                  <a:schemeClr val="accent1">
                    <a:lumMod val="75000"/>
                  </a:schemeClr>
                </a:solidFill>
                <a:latin typeface="Garamond" charset="0"/>
                <a:ea typeface="Garamond" charset="0"/>
                <a:cs typeface="Garamond" charset="0"/>
              </a:rPr>
              <a:t>Neftlix</a:t>
            </a:r>
            <a:r>
              <a:rPr lang="en-US" sz="1400" dirty="0" smtClean="0">
                <a:solidFill>
                  <a:schemeClr val="accent1">
                    <a:lumMod val="75000"/>
                  </a:schemeClr>
                </a:solidFill>
                <a:latin typeface="Garamond" charset="0"/>
                <a:ea typeface="Garamond" charset="0"/>
                <a:cs typeface="Garamond" charset="0"/>
              </a:rPr>
              <a:t> productions—not </a:t>
            </a:r>
            <a:r>
              <a:rPr lang="en-US" sz="1400" i="1" dirty="0" smtClean="0">
                <a:solidFill>
                  <a:schemeClr val="accent1">
                    <a:lumMod val="75000"/>
                  </a:schemeClr>
                </a:solidFill>
                <a:latin typeface="Garamond" charset="0"/>
                <a:ea typeface="Garamond" charset="0"/>
                <a:cs typeface="Garamond" charset="0"/>
              </a:rPr>
              <a:t>The </a:t>
            </a:r>
            <a:r>
              <a:rPr lang="en-US" sz="1400" i="1" dirty="0" err="1" smtClean="0">
                <a:solidFill>
                  <a:schemeClr val="accent1">
                    <a:lumMod val="75000"/>
                  </a:schemeClr>
                </a:solidFill>
                <a:latin typeface="Garamond" charset="0"/>
                <a:ea typeface="Garamond" charset="0"/>
                <a:cs typeface="Garamond" charset="0"/>
              </a:rPr>
              <a:t>Irisman</a:t>
            </a:r>
            <a:r>
              <a:rPr lang="en-US" sz="1400" i="1" dirty="0" smtClean="0">
                <a:solidFill>
                  <a:schemeClr val="accent1">
                    <a:lumMod val="75000"/>
                  </a:schemeClr>
                </a:solidFill>
                <a:latin typeface="Garamond" charset="0"/>
                <a:ea typeface="Garamond" charset="0"/>
                <a:cs typeface="Garamond" charset="0"/>
              </a:rPr>
              <a:t>—</a:t>
            </a:r>
            <a:r>
              <a:rPr lang="en-US" sz="1400" dirty="0" smtClean="0">
                <a:solidFill>
                  <a:schemeClr val="accent1">
                    <a:lumMod val="75000"/>
                  </a:schemeClr>
                </a:solidFill>
                <a:latin typeface="Garamond" charset="0"/>
                <a:ea typeface="Garamond" charset="0"/>
                <a:cs typeface="Garamond" charset="0"/>
              </a:rPr>
              <a:t>the ”A Christmas Prince” trilogy where, in 2017, a young journalist flies to another country for a story, only to give up both the story and her career to move to a distant, tiny country to marry the prince, become the queen (in 2018) and give birth to the heir to the throne (in 2019). She maintains her career by blogging—a Royal Mommy Blog. The heir to the throne is a girl—they’ll change the law so she can rule. </a:t>
            </a:r>
            <a:endParaRPr lang="en-US" sz="1400" dirty="0">
              <a:solidFill>
                <a:schemeClr val="accent1">
                  <a:lumMod val="75000"/>
                </a:schemeClr>
              </a:solidFill>
              <a:latin typeface="Garamond" charset="0"/>
              <a:ea typeface="Garamond" charset="0"/>
              <a:cs typeface="Garamond" charset="0"/>
            </a:endParaRPr>
          </a:p>
        </p:txBody>
      </p:sp>
      <p:pic>
        <p:nvPicPr>
          <p:cNvPr id="2" name="Picture 1"/>
          <p:cNvPicPr>
            <a:picLocks noChangeAspect="1"/>
          </p:cNvPicPr>
          <p:nvPr/>
        </p:nvPicPr>
        <p:blipFill>
          <a:blip r:embed="rId2"/>
          <a:stretch>
            <a:fillRect/>
          </a:stretch>
        </p:blipFill>
        <p:spPr>
          <a:xfrm>
            <a:off x="472990" y="1690688"/>
            <a:ext cx="2443205" cy="3553753"/>
          </a:xfrm>
          <a:prstGeom prst="rect">
            <a:avLst/>
          </a:prstGeom>
        </p:spPr>
      </p:pic>
      <p:pic>
        <p:nvPicPr>
          <p:cNvPr id="3" name="Picture 2"/>
          <p:cNvPicPr>
            <a:picLocks noChangeAspect="1"/>
          </p:cNvPicPr>
          <p:nvPr/>
        </p:nvPicPr>
        <p:blipFill>
          <a:blip r:embed="rId3"/>
          <a:stretch>
            <a:fillRect/>
          </a:stretch>
        </p:blipFill>
        <p:spPr>
          <a:xfrm>
            <a:off x="3043127" y="1690688"/>
            <a:ext cx="2393846" cy="3546439"/>
          </a:xfrm>
          <a:prstGeom prst="rect">
            <a:avLst/>
          </a:prstGeom>
        </p:spPr>
      </p:pic>
      <p:pic>
        <p:nvPicPr>
          <p:cNvPr id="5" name="Picture 4"/>
          <p:cNvPicPr>
            <a:picLocks noChangeAspect="1"/>
          </p:cNvPicPr>
          <p:nvPr/>
        </p:nvPicPr>
        <p:blipFill>
          <a:blip r:embed="rId4"/>
          <a:stretch>
            <a:fillRect/>
          </a:stretch>
        </p:blipFill>
        <p:spPr>
          <a:xfrm>
            <a:off x="5563904" y="1690687"/>
            <a:ext cx="2393303" cy="3546439"/>
          </a:xfrm>
          <a:prstGeom prst="rect">
            <a:avLst/>
          </a:prstGeom>
        </p:spPr>
      </p:pic>
    </p:spTree>
    <p:extLst>
      <p:ext uri="{BB962C8B-B14F-4D97-AF65-F5344CB8AC3E}">
        <p14:creationId xmlns:p14="http://schemas.microsoft.com/office/powerpoint/2010/main" val="16543546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365125"/>
            <a:ext cx="6622058" cy="2199374"/>
          </a:xfrm>
        </p:spPr>
        <p:txBody>
          <a:bodyPr>
            <a:normAutofit fontScale="90000"/>
          </a:bodyPr>
          <a:lstStyle/>
          <a:p>
            <a:r>
              <a:rPr lang="en-US" sz="5300" i="1" dirty="0" smtClean="0">
                <a:solidFill>
                  <a:srgbClr val="002060"/>
                </a:solidFill>
                <a:latin typeface="Garamond" charset="0"/>
                <a:ea typeface="Garamond" charset="0"/>
                <a:cs typeface="Garamond" charset="0"/>
              </a:rPr>
              <a:t>Little Women: The 2020 Edit </a:t>
            </a:r>
            <a:br>
              <a:rPr lang="en-US" sz="5300" i="1" dirty="0" smtClean="0">
                <a:solidFill>
                  <a:srgbClr val="002060"/>
                </a:solidFill>
                <a:latin typeface="Garamond" charset="0"/>
                <a:ea typeface="Garamond" charset="0"/>
                <a:cs typeface="Garamond" charset="0"/>
              </a:rPr>
            </a:br>
            <a:r>
              <a:rPr lang="en-US" sz="5300" i="1" dirty="0" smtClean="0">
                <a:solidFill>
                  <a:srgbClr val="002060"/>
                </a:solidFill>
                <a:latin typeface="Garamond" charset="0"/>
                <a:ea typeface="Garamond" charset="0"/>
                <a:cs typeface="Garamond" charset="0"/>
              </a:rPr>
              <a:t>(we see it very </a:t>
            </a:r>
            <a:r>
              <a:rPr lang="en-US" sz="5300" i="1" dirty="0" err="1" smtClean="0">
                <a:solidFill>
                  <a:srgbClr val="002060"/>
                </a:solidFill>
                <a:latin typeface="Garamond" charset="0"/>
                <a:ea typeface="Garamond" charset="0"/>
                <a:cs typeface="Garamond" charset="0"/>
              </a:rPr>
              <a:t>allclearly</a:t>
            </a:r>
            <a:r>
              <a:rPr lang="en-US" sz="5300" i="1" dirty="0" smtClean="0">
                <a:solidFill>
                  <a:srgbClr val="002060"/>
                </a:solidFill>
                <a:latin typeface="Garamond" charset="0"/>
                <a:ea typeface="Garamond" charset="0"/>
                <a:cs typeface="Garamond" charset="0"/>
              </a:rPr>
              <a:t> . . .)</a:t>
            </a:r>
            <a:br>
              <a:rPr lang="en-US" sz="5300" i="1" dirty="0" smtClean="0">
                <a:solidFill>
                  <a:srgbClr val="002060"/>
                </a:solidFill>
                <a:latin typeface="Garamond" charset="0"/>
                <a:ea typeface="Garamond" charset="0"/>
                <a:cs typeface="Garamond" charset="0"/>
              </a:rPr>
            </a:br>
            <a:r>
              <a:rPr lang="en-US" i="1" dirty="0" smtClean="0">
                <a:solidFill>
                  <a:srgbClr val="002060"/>
                </a:solidFill>
                <a:latin typeface="Garamond" charset="0"/>
                <a:ea typeface="Garamond" charset="0"/>
                <a:cs typeface="Garamond" charset="0"/>
              </a:rPr>
              <a:t/>
            </a:r>
            <a:br>
              <a:rPr lang="en-US" i="1" dirty="0" smtClean="0">
                <a:solidFill>
                  <a:srgbClr val="002060"/>
                </a:solidFill>
                <a:latin typeface="Garamond" charset="0"/>
                <a:ea typeface="Garamond" charset="0"/>
                <a:cs typeface="Garamond" charset="0"/>
              </a:rPr>
            </a:br>
            <a:r>
              <a:rPr lang="en-US" sz="3600" i="1" dirty="0" smtClean="0">
                <a:solidFill>
                  <a:srgbClr val="002060"/>
                </a:solidFill>
                <a:latin typeface="Garamond" charset="0"/>
                <a:ea typeface="Garamond" charset="0"/>
                <a:cs typeface="Garamond" charset="0"/>
              </a:rPr>
              <a:t>Get it? Get it? We SEE it? 2020 edit? </a:t>
            </a:r>
            <a:endParaRPr lang="en-US" sz="3600" i="1" dirty="0">
              <a:solidFill>
                <a:srgbClr val="002060"/>
              </a:solidFill>
              <a:latin typeface="Garamond" charset="0"/>
              <a:ea typeface="Garamond" charset="0"/>
              <a:cs typeface="Garamond" charset="0"/>
            </a:endParaRPr>
          </a:p>
        </p:txBody>
      </p:sp>
      <p:sp>
        <p:nvSpPr>
          <p:cNvPr id="7" name="Content Placeholder 6"/>
          <p:cNvSpPr>
            <a:spLocks noGrp="1"/>
          </p:cNvSpPr>
          <p:nvPr>
            <p:ph idx="1"/>
          </p:nvPr>
        </p:nvSpPr>
        <p:spPr>
          <a:xfrm>
            <a:off x="1024447" y="2846566"/>
            <a:ext cx="6435811" cy="2806030"/>
          </a:xfrm>
        </p:spPr>
        <p:txBody>
          <a:bodyPr>
            <a:normAutofit fontScale="92500" lnSpcReduction="10000"/>
          </a:bodyPr>
          <a:lstStyle/>
          <a:p>
            <a:pPr marL="0" indent="0">
              <a:buNone/>
            </a:pPr>
            <a:r>
              <a:rPr lang="en-US" b="1" i="1" dirty="0" smtClean="0">
                <a:solidFill>
                  <a:srgbClr val="002060"/>
                </a:solidFill>
                <a:latin typeface="Garamond" charset="0"/>
                <a:ea typeface="Garamond" charset="0"/>
                <a:cs typeface="Garamond" charset="0"/>
              </a:rPr>
              <a:t>Synopsis: </a:t>
            </a:r>
            <a:r>
              <a:rPr lang="en-US" dirty="0" err="1" smtClean="0">
                <a:solidFill>
                  <a:srgbClr val="002060"/>
                </a:solidFill>
                <a:latin typeface="Garamond" charset="0"/>
                <a:ea typeface="Garamond" charset="0"/>
                <a:cs typeface="Garamond" charset="0"/>
              </a:rPr>
              <a:t>Markowski</a:t>
            </a:r>
            <a:r>
              <a:rPr lang="en-US" dirty="0" smtClean="0">
                <a:solidFill>
                  <a:srgbClr val="002060"/>
                </a:solidFill>
                <a:latin typeface="Garamond" charset="0"/>
                <a:ea typeface="Garamond" charset="0"/>
                <a:cs typeface="Garamond" charset="0"/>
              </a:rPr>
              <a:t> Girls (Maggie, Joey, Liz, and Aimee) from working class Parma, OH (my home town) move to fancy Shaker Heights, OH for better schools and better health care for Lizzie, who has battled childhood Leukemia for most of her life. </a:t>
            </a:r>
            <a:br>
              <a:rPr lang="en-US" dirty="0" smtClean="0">
                <a:solidFill>
                  <a:srgbClr val="002060"/>
                </a:solidFill>
                <a:latin typeface="Garamond" charset="0"/>
                <a:ea typeface="Garamond" charset="0"/>
                <a:cs typeface="Garamond" charset="0"/>
              </a:rPr>
            </a:br>
            <a:r>
              <a:rPr lang="en-US" dirty="0" smtClean="0">
                <a:solidFill>
                  <a:srgbClr val="002060"/>
                </a:solidFill>
                <a:latin typeface="Garamond" charset="0"/>
                <a:ea typeface="Garamond" charset="0"/>
                <a:cs typeface="Garamond" charset="0"/>
              </a:rPr>
              <a:t/>
            </a:r>
            <a:br>
              <a:rPr lang="en-US" dirty="0" smtClean="0">
                <a:solidFill>
                  <a:srgbClr val="002060"/>
                </a:solidFill>
                <a:latin typeface="Garamond" charset="0"/>
                <a:ea typeface="Garamond" charset="0"/>
                <a:cs typeface="Garamond" charset="0"/>
              </a:rPr>
            </a:br>
            <a:endParaRPr lang="en-US" dirty="0" smtClean="0">
              <a:solidFill>
                <a:srgbClr val="002060"/>
              </a:solidFill>
              <a:latin typeface="Garamond" charset="0"/>
              <a:ea typeface="Garamond" charset="0"/>
              <a:cs typeface="Garamond" charset="0"/>
            </a:endParaRPr>
          </a:p>
        </p:txBody>
      </p:sp>
      <p:sp>
        <p:nvSpPr>
          <p:cNvPr id="10" name="TextBox 9"/>
          <p:cNvSpPr txBox="1"/>
          <p:nvPr/>
        </p:nvSpPr>
        <p:spPr>
          <a:xfrm>
            <a:off x="2003406" y="4960099"/>
            <a:ext cx="5509501" cy="1384995"/>
          </a:xfrm>
          <a:prstGeom prst="rect">
            <a:avLst/>
          </a:prstGeom>
          <a:noFill/>
        </p:spPr>
        <p:txBody>
          <a:bodyPr wrap="square" rtlCol="0">
            <a:spAutoFit/>
          </a:bodyPr>
          <a:lstStyle/>
          <a:p>
            <a:r>
              <a:rPr lang="en-US" sz="1400" dirty="0" smtClean="0">
                <a:solidFill>
                  <a:schemeClr val="accent1">
                    <a:lumMod val="75000"/>
                  </a:schemeClr>
                </a:solidFill>
                <a:latin typeface="Garamond" charset="0"/>
                <a:ea typeface="Garamond" charset="0"/>
                <a:cs typeface="Garamond" charset="0"/>
              </a:rPr>
              <a:t>Not my actual house, but images from my hometown of Parma, Oh, where I would set my 2020 update. It’s largely white and working class. I contemplated making my March girls black or brown, but I don’t feel like I have the authority to write from that perspective. But I do get being from an economically at risk back ground and being surrounded by wealth which is what the March girls deal with in Little Women. </a:t>
            </a:r>
            <a:endParaRPr lang="en-US" sz="1400" dirty="0">
              <a:solidFill>
                <a:schemeClr val="accent1">
                  <a:lumMod val="75000"/>
                </a:schemeClr>
              </a:solidFill>
              <a:latin typeface="Garamond" charset="0"/>
              <a:ea typeface="Garamond" charset="0"/>
              <a:cs typeface="Garamond" charset="0"/>
            </a:endParaRPr>
          </a:p>
        </p:txBody>
      </p:sp>
      <p:pic>
        <p:nvPicPr>
          <p:cNvPr id="2" name="Picture 1"/>
          <p:cNvPicPr>
            <a:picLocks noChangeAspect="1"/>
          </p:cNvPicPr>
          <p:nvPr/>
        </p:nvPicPr>
        <p:blipFill>
          <a:blip r:embed="rId2"/>
          <a:stretch>
            <a:fillRect/>
          </a:stretch>
        </p:blipFill>
        <p:spPr>
          <a:xfrm>
            <a:off x="7512907" y="365125"/>
            <a:ext cx="3488724" cy="1744362"/>
          </a:xfrm>
          <a:prstGeom prst="rect">
            <a:avLst/>
          </a:prstGeom>
        </p:spPr>
      </p:pic>
      <p:pic>
        <p:nvPicPr>
          <p:cNvPr id="8" name="Picture 7"/>
          <p:cNvPicPr>
            <a:picLocks noChangeAspect="1"/>
          </p:cNvPicPr>
          <p:nvPr/>
        </p:nvPicPr>
        <p:blipFill>
          <a:blip r:embed="rId3"/>
          <a:stretch>
            <a:fillRect/>
          </a:stretch>
        </p:blipFill>
        <p:spPr>
          <a:xfrm>
            <a:off x="7501446" y="2146384"/>
            <a:ext cx="3511646" cy="2585112"/>
          </a:xfrm>
          <a:prstGeom prst="rect">
            <a:avLst/>
          </a:prstGeom>
        </p:spPr>
      </p:pic>
      <p:pic>
        <p:nvPicPr>
          <p:cNvPr id="4" name="Picture 3"/>
          <p:cNvPicPr>
            <a:picLocks noChangeAspect="1"/>
          </p:cNvPicPr>
          <p:nvPr/>
        </p:nvPicPr>
        <p:blipFill>
          <a:blip r:embed="rId4"/>
          <a:stretch>
            <a:fillRect/>
          </a:stretch>
        </p:blipFill>
        <p:spPr>
          <a:xfrm>
            <a:off x="7480852" y="4569099"/>
            <a:ext cx="3511646" cy="2166997"/>
          </a:xfrm>
          <a:prstGeom prst="rect">
            <a:avLst/>
          </a:prstGeom>
        </p:spPr>
      </p:pic>
    </p:spTree>
    <p:extLst>
      <p:ext uri="{BB962C8B-B14F-4D97-AF65-F5344CB8AC3E}">
        <p14:creationId xmlns:p14="http://schemas.microsoft.com/office/powerpoint/2010/main" val="5231361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1187</Words>
  <Application>Microsoft Macintosh PowerPoint</Application>
  <PresentationFormat>Widescreen</PresentationFormat>
  <Paragraphs>64</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Calibri</vt:lpstr>
      <vt:lpstr>Calibri Light</vt:lpstr>
      <vt:lpstr>Garamond</vt:lpstr>
      <vt:lpstr>Arial</vt:lpstr>
      <vt:lpstr>Office Theme</vt:lpstr>
      <vt:lpstr>WELCOME  TO THE LITTLE WOMEN EDITION OF THE MONDAY UPDATE</vt:lpstr>
      <vt:lpstr>Reading Journal/Book Clubs</vt:lpstr>
      <vt:lpstr>Reading Journal/Book Clubs: stock characters</vt:lpstr>
      <vt:lpstr>Reading Journal/Book Clubs: melodrama</vt:lpstr>
      <vt:lpstr>Reading Journal/Book Clubs: episodic nature</vt:lpstr>
      <vt:lpstr>Reading Journal/Book Clubs: Coming of Age</vt:lpstr>
      <vt:lpstr>Reading Journal/Book Clubs:  Little Women and the Domestic Sphere</vt:lpstr>
      <vt:lpstr>Reading Journal/Book Clubs:  Little Women and the Domestic Sphere</vt:lpstr>
      <vt:lpstr>Little Women: The 2020 Edit  (we see it very allclearly . . .)  Get it? Get it? We SEE it? 2020 edit? </vt:lpstr>
      <vt:lpstr>Little Women: The 2020 Edit  (we see it very allclearly . . .)</vt:lpstr>
      <vt:lpstr>Little Women: The 2020 Edit  (we see it very allclearly . . .)</vt:lpstr>
      <vt:lpstr>Little Women: The 2020 Edit  (we see it very allclearly . . .)</vt:lpstr>
      <vt:lpstr>PowerPoint Presentation</vt:lpstr>
      <vt:lpstr>Little Women: The 2020 Edit  (we see it very all clearly . . .)</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LITTLE WOMEN EDITION OF THE MONDAY UPDATE</dc:title>
  <dc:creator>Microsoft Office User</dc:creator>
  <cp:lastModifiedBy>Microsoft Office User</cp:lastModifiedBy>
  <cp:revision>15</cp:revision>
  <dcterms:created xsi:type="dcterms:W3CDTF">2020-02-11T00:53:35Z</dcterms:created>
  <dcterms:modified xsi:type="dcterms:W3CDTF">2020-02-11T03:00:33Z</dcterms:modified>
</cp:coreProperties>
</file>